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66" r:id="rId3"/>
    <p:sldId id="359" r:id="rId4"/>
    <p:sldId id="387" r:id="rId5"/>
    <p:sldId id="367" r:id="rId6"/>
    <p:sldId id="373" r:id="rId7"/>
    <p:sldId id="388" r:id="rId8"/>
    <p:sldId id="389" r:id="rId9"/>
    <p:sldId id="385" r:id="rId10"/>
    <p:sldId id="380" r:id="rId11"/>
    <p:sldId id="382" r:id="rId12"/>
    <p:sldId id="383" r:id="rId13"/>
    <p:sldId id="391" r:id="rId14"/>
    <p:sldId id="364" r:id="rId15"/>
    <p:sldId id="392" r:id="rId16"/>
    <p:sldId id="390" r:id="rId17"/>
    <p:sldId id="394" r:id="rId18"/>
    <p:sldId id="393" r:id="rId19"/>
    <p:sldId id="395" r:id="rId20"/>
    <p:sldId id="358" r:id="rId21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Waaijenberg" initials="MW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3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Stijl, gemiddeld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Stijl, gemiddeld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78" autoAdjust="0"/>
    <p:restoredTop sz="94717" autoAdjust="0"/>
  </p:normalViewPr>
  <p:slideViewPr>
    <p:cSldViewPr>
      <p:cViewPr varScale="1">
        <p:scale>
          <a:sx n="81" d="100"/>
          <a:sy n="81" d="100"/>
        </p:scale>
        <p:origin x="118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29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F4D9C-0C1A-448C-AAA8-DDB6F199AE0C}" type="datetimeFigureOut">
              <a:rPr lang="nl-NL" smtClean="0"/>
              <a:t>17-01-18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D55A6-B773-4DCF-9E2A-95BC1FA274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8140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AB80F-7B38-4C13-A38B-7AFBED846C05}" type="datetimeFigureOut">
              <a:rPr lang="nl-NL" smtClean="0"/>
              <a:t>17-01-18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865CB-6AE8-4B98-9437-B33501EAC6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0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90A0-180E-FA46-9A24-688FDC8C6DA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958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>
                <a:ea typeface="Al Bayan Plain" charset="-78"/>
                <a:cs typeface="Al Bayan Plain" charset="-78"/>
              </a:rPr>
              <a:t>11 december 2017 – 17.00 </a:t>
            </a:r>
          </a:p>
          <a:p>
            <a:pPr marL="0" indent="0">
              <a:buNone/>
            </a:pPr>
            <a:endParaRPr lang="nl-NL" sz="1200" dirty="0">
              <a:ea typeface="Al Bayan Plain" charset="-78"/>
              <a:cs typeface="Al Bayan Plain" charset="-78"/>
            </a:endParaRPr>
          </a:p>
          <a:p>
            <a:r>
              <a:rPr lang="nl-NL" sz="1200" dirty="0">
                <a:ea typeface="Al Bayan Plain" charset="-78"/>
                <a:cs typeface="Al Bayan Plain" charset="-78"/>
              </a:rPr>
              <a:t>Samenvatting van avond 1 en 2</a:t>
            </a:r>
          </a:p>
          <a:p>
            <a:pPr marL="0" indent="0">
              <a:buNone/>
            </a:pPr>
            <a:endParaRPr lang="nl-NL" sz="1200" dirty="0">
              <a:ea typeface="Al Bayan Plain" charset="-78"/>
              <a:cs typeface="Al Bayan Plain" charset="-78"/>
            </a:endParaRPr>
          </a:p>
          <a:p>
            <a:r>
              <a:rPr lang="nl-NL" sz="1200" dirty="0">
                <a:ea typeface="Al Bayan Plain" charset="-78"/>
                <a:cs typeface="Al Bayan Plain" charset="-78"/>
              </a:rPr>
              <a:t>Doel overlegtafel 3: </a:t>
            </a:r>
          </a:p>
          <a:p>
            <a:pPr marL="0" indent="0">
              <a:buNone/>
            </a:pPr>
            <a:r>
              <a:rPr lang="nl-NL" sz="1200" dirty="0">
                <a:ea typeface="Al Bayan Plain" charset="-78"/>
                <a:cs typeface="Al Bayan Plain" charset="-78"/>
              </a:rPr>
              <a:t>Komen tot een schets van gewenste situatie, conclusies en vervolg </a:t>
            </a:r>
          </a:p>
          <a:p>
            <a:pPr marL="0" indent="0">
              <a:buNone/>
            </a:pPr>
            <a:endParaRPr lang="nl-NL" sz="1200" dirty="0">
              <a:ea typeface="Al Bayan Plain" charset="-78"/>
              <a:cs typeface="Al Bayan Plain" charset="-78"/>
            </a:endParaRPr>
          </a:p>
          <a:p>
            <a:r>
              <a:rPr lang="nl-NL" sz="1200" dirty="0">
                <a:ea typeface="Al Bayan Plain" charset="-78"/>
                <a:cs typeface="Al Bayan Plain" charset="-78"/>
              </a:rPr>
              <a:t>Wie kan op welke manier bijdragen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90A0-180E-FA46-9A24-688FDC8C6DA4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6012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>
                <a:ea typeface="Al Bayan Plain" charset="-78"/>
                <a:cs typeface="Al Bayan Plain" charset="-78"/>
              </a:rPr>
              <a:t>11 december 2017 – 17.00 </a:t>
            </a:r>
          </a:p>
          <a:p>
            <a:pPr marL="0" indent="0">
              <a:buNone/>
            </a:pPr>
            <a:endParaRPr lang="nl-NL" sz="1200" dirty="0">
              <a:ea typeface="Al Bayan Plain" charset="-78"/>
              <a:cs typeface="Al Bayan Plain" charset="-78"/>
            </a:endParaRPr>
          </a:p>
          <a:p>
            <a:r>
              <a:rPr lang="nl-NL" sz="1200" dirty="0">
                <a:ea typeface="Al Bayan Plain" charset="-78"/>
                <a:cs typeface="Al Bayan Plain" charset="-78"/>
              </a:rPr>
              <a:t>Samenvatting van avond 1 en 2</a:t>
            </a:r>
          </a:p>
          <a:p>
            <a:pPr marL="0" indent="0">
              <a:buNone/>
            </a:pPr>
            <a:endParaRPr lang="nl-NL" sz="1200" dirty="0">
              <a:ea typeface="Al Bayan Plain" charset="-78"/>
              <a:cs typeface="Al Bayan Plain" charset="-78"/>
            </a:endParaRPr>
          </a:p>
          <a:p>
            <a:r>
              <a:rPr lang="nl-NL" sz="1200" dirty="0">
                <a:ea typeface="Al Bayan Plain" charset="-78"/>
                <a:cs typeface="Al Bayan Plain" charset="-78"/>
              </a:rPr>
              <a:t>Doel overlegtafel 3: </a:t>
            </a:r>
          </a:p>
          <a:p>
            <a:pPr marL="0" indent="0">
              <a:buNone/>
            </a:pPr>
            <a:r>
              <a:rPr lang="nl-NL" sz="1200" dirty="0">
                <a:ea typeface="Al Bayan Plain" charset="-78"/>
                <a:cs typeface="Al Bayan Plain" charset="-78"/>
              </a:rPr>
              <a:t>Komen tot een schets van gewenste situatie, conclusies en vervolg </a:t>
            </a:r>
          </a:p>
          <a:p>
            <a:pPr marL="0" indent="0">
              <a:buNone/>
            </a:pPr>
            <a:endParaRPr lang="nl-NL" sz="1200" dirty="0">
              <a:ea typeface="Al Bayan Plain" charset="-78"/>
              <a:cs typeface="Al Bayan Plain" charset="-78"/>
            </a:endParaRPr>
          </a:p>
          <a:p>
            <a:r>
              <a:rPr lang="nl-NL" sz="1200" dirty="0">
                <a:ea typeface="Al Bayan Plain" charset="-78"/>
                <a:cs typeface="Al Bayan Plain" charset="-78"/>
              </a:rPr>
              <a:t>Wie kan op welke manier bijdragen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90A0-180E-FA46-9A24-688FDC8C6DA4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7087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>
                <a:ea typeface="Al Bayan Plain" charset="-78"/>
                <a:cs typeface="Al Bayan Plain" charset="-78"/>
              </a:rPr>
              <a:t>11 december 2017 – 17.00 </a:t>
            </a:r>
          </a:p>
          <a:p>
            <a:pPr marL="0" indent="0">
              <a:buNone/>
            </a:pPr>
            <a:endParaRPr lang="nl-NL" sz="1200" dirty="0">
              <a:ea typeface="Al Bayan Plain" charset="-78"/>
              <a:cs typeface="Al Bayan Plain" charset="-78"/>
            </a:endParaRPr>
          </a:p>
          <a:p>
            <a:r>
              <a:rPr lang="nl-NL" sz="1200" dirty="0">
                <a:ea typeface="Al Bayan Plain" charset="-78"/>
                <a:cs typeface="Al Bayan Plain" charset="-78"/>
              </a:rPr>
              <a:t>Samenvatting van avond 1 en 2</a:t>
            </a:r>
          </a:p>
          <a:p>
            <a:pPr marL="0" indent="0">
              <a:buNone/>
            </a:pPr>
            <a:endParaRPr lang="nl-NL" sz="1200" dirty="0">
              <a:ea typeface="Al Bayan Plain" charset="-78"/>
              <a:cs typeface="Al Bayan Plain" charset="-78"/>
            </a:endParaRPr>
          </a:p>
          <a:p>
            <a:r>
              <a:rPr lang="nl-NL" sz="1200" dirty="0">
                <a:ea typeface="Al Bayan Plain" charset="-78"/>
                <a:cs typeface="Al Bayan Plain" charset="-78"/>
              </a:rPr>
              <a:t>Doel overlegtafel 3: </a:t>
            </a:r>
          </a:p>
          <a:p>
            <a:pPr marL="0" indent="0">
              <a:buNone/>
            </a:pPr>
            <a:r>
              <a:rPr lang="nl-NL" sz="1200" dirty="0">
                <a:ea typeface="Al Bayan Plain" charset="-78"/>
                <a:cs typeface="Al Bayan Plain" charset="-78"/>
              </a:rPr>
              <a:t>Komen tot een schets van gewenste situatie, conclusies en vervolg </a:t>
            </a:r>
          </a:p>
          <a:p>
            <a:pPr marL="0" indent="0">
              <a:buNone/>
            </a:pPr>
            <a:endParaRPr lang="nl-NL" sz="1200" dirty="0">
              <a:ea typeface="Al Bayan Plain" charset="-78"/>
              <a:cs typeface="Al Bayan Plain" charset="-78"/>
            </a:endParaRPr>
          </a:p>
          <a:p>
            <a:r>
              <a:rPr lang="nl-NL" sz="1200" dirty="0">
                <a:ea typeface="Al Bayan Plain" charset="-78"/>
                <a:cs typeface="Al Bayan Plain" charset="-78"/>
              </a:rPr>
              <a:t>Wie kan op welke manier bijdragen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90A0-180E-FA46-9A24-688FDC8C6DA4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7450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>
                <a:ea typeface="Al Bayan Plain" charset="-78"/>
                <a:cs typeface="Al Bayan Plain" charset="-78"/>
              </a:rPr>
              <a:t>11 december 2017 – 17.00 </a:t>
            </a:r>
          </a:p>
          <a:p>
            <a:pPr marL="0" indent="0">
              <a:buNone/>
            </a:pPr>
            <a:endParaRPr lang="nl-NL" sz="1200" dirty="0">
              <a:ea typeface="Al Bayan Plain" charset="-78"/>
              <a:cs typeface="Al Bayan Plain" charset="-78"/>
            </a:endParaRPr>
          </a:p>
          <a:p>
            <a:r>
              <a:rPr lang="nl-NL" sz="1200" dirty="0">
                <a:ea typeface="Al Bayan Plain" charset="-78"/>
                <a:cs typeface="Al Bayan Plain" charset="-78"/>
              </a:rPr>
              <a:t>Samenvatting van avond 1 en 2</a:t>
            </a:r>
          </a:p>
          <a:p>
            <a:pPr marL="0" indent="0">
              <a:buNone/>
            </a:pPr>
            <a:endParaRPr lang="nl-NL" sz="1200" dirty="0">
              <a:ea typeface="Al Bayan Plain" charset="-78"/>
              <a:cs typeface="Al Bayan Plain" charset="-78"/>
            </a:endParaRPr>
          </a:p>
          <a:p>
            <a:r>
              <a:rPr lang="nl-NL" sz="1200" dirty="0">
                <a:ea typeface="Al Bayan Plain" charset="-78"/>
                <a:cs typeface="Al Bayan Plain" charset="-78"/>
              </a:rPr>
              <a:t>Doel overlegtafel 3: </a:t>
            </a:r>
          </a:p>
          <a:p>
            <a:pPr marL="0" indent="0">
              <a:buNone/>
            </a:pPr>
            <a:r>
              <a:rPr lang="nl-NL" sz="1200" dirty="0">
                <a:ea typeface="Al Bayan Plain" charset="-78"/>
                <a:cs typeface="Al Bayan Plain" charset="-78"/>
              </a:rPr>
              <a:t>Komen tot een schets van gewenste situatie, conclusies en vervolg </a:t>
            </a:r>
          </a:p>
          <a:p>
            <a:pPr marL="0" indent="0">
              <a:buNone/>
            </a:pPr>
            <a:endParaRPr lang="nl-NL" sz="1200" dirty="0">
              <a:ea typeface="Al Bayan Plain" charset="-78"/>
              <a:cs typeface="Al Bayan Plain" charset="-78"/>
            </a:endParaRPr>
          </a:p>
          <a:p>
            <a:r>
              <a:rPr lang="nl-NL" sz="1200" dirty="0">
                <a:ea typeface="Al Bayan Plain" charset="-78"/>
                <a:cs typeface="Al Bayan Plain" charset="-78"/>
              </a:rPr>
              <a:t>Wie kan op welke manier bijdragen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90A0-180E-FA46-9A24-688FDC8C6DA4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2550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>
                <a:ea typeface="Al Bayan Plain" charset="-78"/>
                <a:cs typeface="Al Bayan Plain" charset="-78"/>
              </a:rPr>
              <a:t>11 december 2017 – 17.00 </a:t>
            </a:r>
          </a:p>
          <a:p>
            <a:pPr marL="0" indent="0">
              <a:buNone/>
            </a:pPr>
            <a:endParaRPr lang="nl-NL" sz="1200" dirty="0">
              <a:ea typeface="Al Bayan Plain" charset="-78"/>
              <a:cs typeface="Al Bayan Plain" charset="-78"/>
            </a:endParaRPr>
          </a:p>
          <a:p>
            <a:r>
              <a:rPr lang="nl-NL" sz="1200" dirty="0">
                <a:ea typeface="Al Bayan Plain" charset="-78"/>
                <a:cs typeface="Al Bayan Plain" charset="-78"/>
              </a:rPr>
              <a:t>Samenvatting van avond 1 en 2</a:t>
            </a:r>
          </a:p>
          <a:p>
            <a:pPr marL="0" indent="0">
              <a:buNone/>
            </a:pPr>
            <a:endParaRPr lang="nl-NL" sz="1200" dirty="0">
              <a:ea typeface="Al Bayan Plain" charset="-78"/>
              <a:cs typeface="Al Bayan Plain" charset="-78"/>
            </a:endParaRPr>
          </a:p>
          <a:p>
            <a:r>
              <a:rPr lang="nl-NL" sz="1200" dirty="0">
                <a:ea typeface="Al Bayan Plain" charset="-78"/>
                <a:cs typeface="Al Bayan Plain" charset="-78"/>
              </a:rPr>
              <a:t>Doel overlegtafel 3: </a:t>
            </a:r>
          </a:p>
          <a:p>
            <a:pPr marL="0" indent="0">
              <a:buNone/>
            </a:pPr>
            <a:r>
              <a:rPr lang="nl-NL" sz="1200" dirty="0">
                <a:ea typeface="Al Bayan Plain" charset="-78"/>
                <a:cs typeface="Al Bayan Plain" charset="-78"/>
              </a:rPr>
              <a:t>Komen tot een schets van gewenste situatie, conclusies en vervolg </a:t>
            </a:r>
          </a:p>
          <a:p>
            <a:pPr marL="0" indent="0">
              <a:buNone/>
            </a:pPr>
            <a:endParaRPr lang="nl-NL" sz="1200" dirty="0">
              <a:ea typeface="Al Bayan Plain" charset="-78"/>
              <a:cs typeface="Al Bayan Plain" charset="-78"/>
            </a:endParaRPr>
          </a:p>
          <a:p>
            <a:r>
              <a:rPr lang="nl-NL" sz="1200" dirty="0">
                <a:ea typeface="Al Bayan Plain" charset="-78"/>
                <a:cs typeface="Al Bayan Plain" charset="-78"/>
              </a:rPr>
              <a:t>Wie kan op welke manier bijdragen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90A0-180E-FA46-9A24-688FDC8C6DA4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350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90A0-180E-FA46-9A24-688FDC8C6DA4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8697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90A0-180E-FA46-9A24-688FDC8C6DA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6817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90A0-180E-FA46-9A24-688FDC8C6DA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529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90A0-180E-FA46-9A24-688FDC8C6DA4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859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90A0-180E-FA46-9A24-688FDC8C6DA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1086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90A0-180E-FA46-9A24-688FDC8C6DA4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5409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90A0-180E-FA46-9A24-688FDC8C6DA4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1510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90A0-180E-FA46-9A24-688FDC8C6DA4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3599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>
                <a:ea typeface="Al Bayan Plain" charset="-78"/>
                <a:cs typeface="Al Bayan Plain" charset="-78"/>
              </a:rPr>
              <a:t>11 december 2017 – 17.00 </a:t>
            </a:r>
          </a:p>
          <a:p>
            <a:pPr marL="0" indent="0">
              <a:buNone/>
            </a:pPr>
            <a:endParaRPr lang="nl-NL" sz="1200" dirty="0">
              <a:ea typeface="Al Bayan Plain" charset="-78"/>
              <a:cs typeface="Al Bayan Plain" charset="-78"/>
            </a:endParaRPr>
          </a:p>
          <a:p>
            <a:r>
              <a:rPr lang="nl-NL" sz="1200" dirty="0">
                <a:ea typeface="Al Bayan Plain" charset="-78"/>
                <a:cs typeface="Al Bayan Plain" charset="-78"/>
              </a:rPr>
              <a:t>Samenvatting van avond 1 en 2</a:t>
            </a:r>
          </a:p>
          <a:p>
            <a:pPr marL="0" indent="0">
              <a:buNone/>
            </a:pPr>
            <a:endParaRPr lang="nl-NL" sz="1200" dirty="0">
              <a:ea typeface="Al Bayan Plain" charset="-78"/>
              <a:cs typeface="Al Bayan Plain" charset="-78"/>
            </a:endParaRPr>
          </a:p>
          <a:p>
            <a:r>
              <a:rPr lang="nl-NL" sz="1200" dirty="0">
                <a:ea typeface="Al Bayan Plain" charset="-78"/>
                <a:cs typeface="Al Bayan Plain" charset="-78"/>
              </a:rPr>
              <a:t>Doel overlegtafel 3: </a:t>
            </a:r>
          </a:p>
          <a:p>
            <a:pPr marL="0" indent="0">
              <a:buNone/>
            </a:pPr>
            <a:r>
              <a:rPr lang="nl-NL" sz="1200" dirty="0">
                <a:ea typeface="Al Bayan Plain" charset="-78"/>
                <a:cs typeface="Al Bayan Plain" charset="-78"/>
              </a:rPr>
              <a:t>Komen tot een schets van gewenste situatie, conclusies en vervolg </a:t>
            </a:r>
          </a:p>
          <a:p>
            <a:pPr marL="0" indent="0">
              <a:buNone/>
            </a:pPr>
            <a:endParaRPr lang="nl-NL" sz="1200" dirty="0">
              <a:ea typeface="Al Bayan Plain" charset="-78"/>
              <a:cs typeface="Al Bayan Plain" charset="-78"/>
            </a:endParaRPr>
          </a:p>
          <a:p>
            <a:r>
              <a:rPr lang="nl-NL" sz="1200" dirty="0">
                <a:ea typeface="Al Bayan Plain" charset="-78"/>
                <a:cs typeface="Al Bayan Plain" charset="-78"/>
              </a:rPr>
              <a:t>Wie kan op welke manier bijdragen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90A0-180E-FA46-9A24-688FDC8C6DA4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2844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004C-23D7-4E3D-9520-51313060FFD9}" type="datetimeFigureOut">
              <a:rPr lang="nl-NL" smtClean="0"/>
              <a:t>17-01-18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FC1F-FE97-4BFD-B251-24FBBE6F59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9811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004C-23D7-4E3D-9520-51313060FFD9}" type="datetimeFigureOut">
              <a:rPr lang="nl-NL" smtClean="0"/>
              <a:t>17-01-18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FC1F-FE97-4BFD-B251-24FBBE6F59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848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004C-23D7-4E3D-9520-51313060FFD9}" type="datetimeFigureOut">
              <a:rPr lang="nl-NL" smtClean="0"/>
              <a:t>17-01-18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FC1F-FE97-4BFD-B251-24FBBE6F59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1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004C-23D7-4E3D-9520-51313060FFD9}" type="datetimeFigureOut">
              <a:rPr lang="nl-NL" smtClean="0"/>
              <a:t>17-01-18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FC1F-FE97-4BFD-B251-24FBBE6F59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2715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004C-23D7-4E3D-9520-51313060FFD9}" type="datetimeFigureOut">
              <a:rPr lang="nl-NL" smtClean="0"/>
              <a:t>17-01-18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FC1F-FE97-4BFD-B251-24FBBE6F59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231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004C-23D7-4E3D-9520-51313060FFD9}" type="datetimeFigureOut">
              <a:rPr lang="nl-NL" smtClean="0"/>
              <a:t>17-01-18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FC1F-FE97-4BFD-B251-24FBBE6F59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78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004C-23D7-4E3D-9520-51313060FFD9}" type="datetimeFigureOut">
              <a:rPr lang="nl-NL" smtClean="0"/>
              <a:t>17-01-18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FC1F-FE97-4BFD-B251-24FBBE6F59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015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004C-23D7-4E3D-9520-51313060FFD9}" type="datetimeFigureOut">
              <a:rPr lang="nl-NL" smtClean="0"/>
              <a:t>17-01-18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FC1F-FE97-4BFD-B251-24FBBE6F59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4396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004C-23D7-4E3D-9520-51313060FFD9}" type="datetimeFigureOut">
              <a:rPr lang="nl-NL" smtClean="0"/>
              <a:t>17-01-18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FC1F-FE97-4BFD-B251-24FBBE6F59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7809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004C-23D7-4E3D-9520-51313060FFD9}" type="datetimeFigureOut">
              <a:rPr lang="nl-NL" smtClean="0"/>
              <a:t>17-01-18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FC1F-FE97-4BFD-B251-24FBBE6F59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482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004C-23D7-4E3D-9520-51313060FFD9}" type="datetimeFigureOut">
              <a:rPr lang="nl-NL" smtClean="0"/>
              <a:t>17-01-18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FC1F-FE97-4BFD-B251-24FBBE6F59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5123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2004C-23D7-4E3D-9520-51313060FFD9}" type="datetimeFigureOut">
              <a:rPr lang="nl-NL" smtClean="0"/>
              <a:t>17-01-18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1FC1F-FE97-4BFD-B251-24FBBE6F59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08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0.tiff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3.jpeg"/><Relationship Id="rId5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633" y="4111626"/>
            <a:ext cx="4148367" cy="2746374"/>
          </a:xfrm>
          <a:prstGeom prst="rect">
            <a:avLst/>
          </a:prstGeom>
        </p:spPr>
      </p:pic>
      <p:pic>
        <p:nvPicPr>
          <p:cNvPr id="10" name="Afbeelding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9" r="32331" b="-1"/>
          <a:stretch/>
        </p:blipFill>
        <p:spPr bwMode="auto">
          <a:xfrm>
            <a:off x="3520440" y="-478"/>
            <a:ext cx="5623560" cy="228647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Freeform 3">
            <a:extLst>
              <a:ext uri="{FF2B5EF4-FFF2-40B4-BE49-F238E27FC236}">
                <a16:creationId xmlns:a16="http://schemas.microsoft.com/office/drawing/2014/main" xmlns="" id="{D3B67387-E1AF-4422-A3BE-470F36AAD91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9"/>
            <a:ext cx="7101525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4">
            <a:extLst>
              <a:ext uri="{FF2B5EF4-FFF2-40B4-BE49-F238E27FC236}">
                <a16:creationId xmlns:a16="http://schemas.microsoft.com/office/drawing/2014/main" xmlns="" id="{BFDB170C-F1C9-479A-B799-7374CFFFF7E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9"/>
            <a:ext cx="6058538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fbeelding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88"/>
          <a:stretch/>
        </p:blipFill>
        <p:spPr bwMode="auto">
          <a:xfrm>
            <a:off x="7710805" y="0"/>
            <a:ext cx="1433195" cy="12026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20" y="1329693"/>
            <a:ext cx="3711321" cy="2651200"/>
          </a:xfrm>
        </p:spPr>
        <p:txBody>
          <a:bodyPr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nl-NL" sz="2900" b="1" dirty="0">
                <a:solidFill>
                  <a:schemeClr val="bg1"/>
                </a:solidFill>
              </a:rPr>
              <a:t/>
            </a:r>
            <a:br>
              <a:rPr lang="nl-NL" sz="2900" b="1" dirty="0">
                <a:solidFill>
                  <a:schemeClr val="bg1"/>
                </a:solidFill>
              </a:rPr>
            </a:br>
            <a:r>
              <a:rPr lang="nl-NL" sz="2900" b="1" dirty="0" smtClean="0">
                <a:solidFill>
                  <a:schemeClr val="bg1"/>
                </a:solidFill>
              </a:rPr>
              <a:t>Slotbijeenkomst</a:t>
            </a:r>
            <a:r>
              <a:rPr lang="nl-NL" sz="29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nl-NL" sz="29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nl-NL" sz="2900" b="1" dirty="0">
                <a:solidFill>
                  <a:schemeClr val="accent6">
                    <a:lumMod val="75000"/>
                  </a:schemeClr>
                </a:solidFill>
              </a:rPr>
              <a:t>Samenlevingskracht</a:t>
            </a:r>
            <a:r>
              <a:rPr lang="nl-NL" sz="2900" dirty="0">
                <a:solidFill>
                  <a:schemeClr val="bg1"/>
                </a:solidFill>
              </a:rPr>
              <a:t/>
            </a:r>
            <a:br>
              <a:rPr lang="nl-NL" sz="2900" dirty="0">
                <a:solidFill>
                  <a:schemeClr val="bg1"/>
                </a:solidFill>
              </a:rPr>
            </a:br>
            <a:r>
              <a:rPr lang="nl-NL" sz="2900" dirty="0">
                <a:solidFill>
                  <a:schemeClr val="bg1"/>
                </a:solidFill>
              </a:rPr>
              <a:t/>
            </a:r>
            <a:br>
              <a:rPr lang="nl-NL" sz="2900" dirty="0">
                <a:solidFill>
                  <a:schemeClr val="bg1"/>
                </a:solidFill>
              </a:rPr>
            </a:br>
            <a:r>
              <a:rPr lang="nl-NL" sz="2900" dirty="0">
                <a:solidFill>
                  <a:schemeClr val="bg1"/>
                </a:solidFill>
              </a:rPr>
              <a:t/>
            </a:r>
            <a:br>
              <a:rPr lang="nl-NL" sz="2900" dirty="0">
                <a:solidFill>
                  <a:schemeClr val="bg1"/>
                </a:solidFill>
              </a:rPr>
            </a:br>
            <a:r>
              <a:rPr lang="nl-NL" sz="2900" dirty="0" smtClean="0">
                <a:solidFill>
                  <a:schemeClr val="bg1"/>
                </a:solidFill>
              </a:rPr>
              <a:t>17 januari 2018</a:t>
            </a:r>
            <a:endParaRPr lang="nl-NL" sz="2900" dirty="0">
              <a:solidFill>
                <a:schemeClr val="bg1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64"/>
          <a:stretch/>
        </p:blipFill>
        <p:spPr>
          <a:xfrm>
            <a:off x="6563179" y="2469593"/>
            <a:ext cx="1685973" cy="15113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6"/>
          <a:stretch/>
        </p:blipFill>
        <p:spPr>
          <a:xfrm>
            <a:off x="747238" y="5013176"/>
            <a:ext cx="374396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4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364580B-B24D-4448-B898-C13F15482B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CEBB63E-FF19-493F-9618-BFFB451DF4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-2"/>
            <a:ext cx="5653278" cy="685800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Afbeelding 4" descr="S:\Netwerkshares\Afdeling Schijf\Privacybeleid\Berwerkersovereenkomsten\company_logo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260648"/>
            <a:ext cx="2160240" cy="432048"/>
          </a:xfrm>
          <a:prstGeom prst="rect">
            <a:avLst/>
          </a:prstGeom>
          <a:noFill/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21200"/>
            <a:ext cx="3492500" cy="23368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3851920" y="231031"/>
            <a:ext cx="5158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accent6">
                    <a:lumMod val="75000"/>
                  </a:schemeClr>
                </a:solidFill>
                <a:ea typeface="Al Bayan Plain" charset="-78"/>
                <a:cs typeface="Al Bayan Plain" charset="-78"/>
              </a:rPr>
              <a:t>Opbrengsten overlegtafels (2)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4C43B434-6F96-4FC2-A01A-0C6E6E834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76276"/>
            <a:ext cx="9144000" cy="608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57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364580B-B24D-4448-B898-C13F15482B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CEBB63E-FF19-493F-9618-BFFB451DF4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-2"/>
            <a:ext cx="5653278" cy="685800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Afbeelding 4" descr="S:\Netwerkshares\Afdeling Schijf\Privacybeleid\Berwerkersovereenkomsten\company_logo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260648"/>
            <a:ext cx="2160240" cy="432048"/>
          </a:xfrm>
          <a:prstGeom prst="rect">
            <a:avLst/>
          </a:prstGeom>
          <a:noFill/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EE1D5E80-A083-4656-96A8-BEF2FF61F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3344"/>
            <a:ext cx="9144000" cy="5904656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xmlns="" id="{F40911BD-A2C5-41B9-922E-35E0345C882D}"/>
              </a:ext>
            </a:extLst>
          </p:cNvPr>
          <p:cNvSpPr/>
          <p:nvPr/>
        </p:nvSpPr>
        <p:spPr>
          <a:xfrm>
            <a:off x="5472100" y="2736304"/>
            <a:ext cx="1800200" cy="15121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>
            <a:extLst>
              <a:ext uri="{FF2B5EF4-FFF2-40B4-BE49-F238E27FC236}">
                <a16:creationId xmlns:a16="http://schemas.microsoft.com/office/drawing/2014/main" xmlns="" id="{BCFAC45B-778C-42CD-99F7-2803E0A4CD68}"/>
              </a:ext>
            </a:extLst>
          </p:cNvPr>
          <p:cNvSpPr/>
          <p:nvPr/>
        </p:nvSpPr>
        <p:spPr>
          <a:xfrm>
            <a:off x="3671900" y="4716341"/>
            <a:ext cx="1800200" cy="15121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>
            <a:extLst>
              <a:ext uri="{FF2B5EF4-FFF2-40B4-BE49-F238E27FC236}">
                <a16:creationId xmlns:a16="http://schemas.microsoft.com/office/drawing/2014/main" xmlns="" id="{3B3A2B58-88E3-4273-8B16-FEF2AC2372F6}"/>
              </a:ext>
            </a:extLst>
          </p:cNvPr>
          <p:cNvSpPr/>
          <p:nvPr/>
        </p:nvSpPr>
        <p:spPr>
          <a:xfrm>
            <a:off x="1691680" y="2672915"/>
            <a:ext cx="1800200" cy="15121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8283B9FA-6456-4C40-899F-6FBD9C820F1C}"/>
              </a:ext>
            </a:extLst>
          </p:cNvPr>
          <p:cNvSpPr txBox="1"/>
          <p:nvPr/>
        </p:nvSpPr>
        <p:spPr>
          <a:xfrm>
            <a:off x="3901746" y="3688084"/>
            <a:ext cx="1232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b="1" dirty="0">
                <a:solidFill>
                  <a:srgbClr val="FF0000"/>
                </a:solidFill>
              </a:rPr>
              <a:t>Wat</a:t>
            </a:r>
          </a:p>
        </p:txBody>
      </p: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xmlns="" id="{1E7E2962-F08C-4540-AFEF-6A19C783D6C6}"/>
              </a:ext>
            </a:extLst>
          </p:cNvPr>
          <p:cNvCxnSpPr/>
          <p:nvPr/>
        </p:nvCxnSpPr>
        <p:spPr>
          <a:xfrm>
            <a:off x="3490722" y="4077072"/>
            <a:ext cx="322407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xmlns="" id="{829B2319-6015-487C-9DFE-FADD5AAE4075}"/>
              </a:ext>
            </a:extLst>
          </p:cNvPr>
          <p:cNvCxnSpPr>
            <a:cxnSpLocks/>
          </p:cNvCxnSpPr>
          <p:nvPr/>
        </p:nvCxnSpPr>
        <p:spPr>
          <a:xfrm flipV="1">
            <a:off x="4569868" y="4355435"/>
            <a:ext cx="2132" cy="3609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xmlns="" id="{72CA649E-F2CB-4EDE-8135-9E560C681CFC}"/>
              </a:ext>
            </a:extLst>
          </p:cNvPr>
          <p:cNvCxnSpPr>
            <a:cxnSpLocks/>
          </p:cNvCxnSpPr>
          <p:nvPr/>
        </p:nvCxnSpPr>
        <p:spPr>
          <a:xfrm flipH="1">
            <a:off x="5222688" y="4071402"/>
            <a:ext cx="324721" cy="11188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hoek 1"/>
          <p:cNvSpPr/>
          <p:nvPr/>
        </p:nvSpPr>
        <p:spPr>
          <a:xfrm>
            <a:off x="3560326" y="235423"/>
            <a:ext cx="3974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>
                <a:solidFill>
                  <a:schemeClr val="accent6">
                    <a:lumMod val="75000"/>
                  </a:schemeClr>
                </a:solidFill>
                <a:ea typeface="Al Bayan Plain" charset="-78"/>
                <a:cs typeface="Al Bayan Plain" charset="-78"/>
              </a:rPr>
              <a:t>Opbrengsten overlegtafels </a:t>
            </a:r>
            <a:r>
              <a:rPr lang="nl-NL" sz="2400" b="1" dirty="0" smtClean="0">
                <a:solidFill>
                  <a:schemeClr val="accent6">
                    <a:lumMod val="75000"/>
                  </a:schemeClr>
                </a:solidFill>
                <a:ea typeface="Al Bayan Plain" charset="-78"/>
                <a:cs typeface="Al Bayan Plain" charset="-78"/>
              </a:rPr>
              <a:t>(3)</a:t>
            </a:r>
            <a:endParaRPr lang="nl-NL" sz="2400" b="1" dirty="0">
              <a:solidFill>
                <a:schemeClr val="accent6">
                  <a:lumMod val="75000"/>
                </a:schemeClr>
              </a:solidFill>
              <a:ea typeface="Al Bayan Plain" charset="-78"/>
              <a:cs typeface="Al Bayan Plain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5232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364580B-B24D-4448-B898-C13F15482B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CEBB63E-FF19-493F-9618-BFFB451DF4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-2"/>
            <a:ext cx="5653278" cy="685800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Afbeelding 4" descr="S:\Netwerkshares\Afdeling Schijf\Privacybeleid\Berwerkersovereenkomsten\company_logo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260648"/>
            <a:ext cx="2160240" cy="432048"/>
          </a:xfrm>
          <a:prstGeom prst="rect">
            <a:avLst/>
          </a:prstGeom>
          <a:noFill/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EE1D5E80-A083-4656-96A8-BEF2FF61F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4" y="1020983"/>
            <a:ext cx="9144000" cy="5922412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xmlns="" id="{F40911BD-A2C5-41B9-922E-35E0345C882D}"/>
              </a:ext>
            </a:extLst>
          </p:cNvPr>
          <p:cNvSpPr/>
          <p:nvPr/>
        </p:nvSpPr>
        <p:spPr>
          <a:xfrm>
            <a:off x="2888626" y="1224677"/>
            <a:ext cx="3387163" cy="193644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>
            <a:extLst>
              <a:ext uri="{FF2B5EF4-FFF2-40B4-BE49-F238E27FC236}">
                <a16:creationId xmlns:a16="http://schemas.microsoft.com/office/drawing/2014/main" xmlns="" id="{BCFAC45B-778C-42CD-99F7-2803E0A4CD68}"/>
              </a:ext>
            </a:extLst>
          </p:cNvPr>
          <p:cNvSpPr/>
          <p:nvPr/>
        </p:nvSpPr>
        <p:spPr>
          <a:xfrm>
            <a:off x="5144525" y="4292969"/>
            <a:ext cx="3347985" cy="178457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>
            <a:extLst>
              <a:ext uri="{FF2B5EF4-FFF2-40B4-BE49-F238E27FC236}">
                <a16:creationId xmlns:a16="http://schemas.microsoft.com/office/drawing/2014/main" xmlns="" id="{3B3A2B58-88E3-4273-8B16-FEF2AC2372F6}"/>
              </a:ext>
            </a:extLst>
          </p:cNvPr>
          <p:cNvSpPr/>
          <p:nvPr/>
        </p:nvSpPr>
        <p:spPr>
          <a:xfrm>
            <a:off x="611560" y="4264284"/>
            <a:ext cx="3389840" cy="193644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8283B9FA-6456-4C40-899F-6FBD9C820F1C}"/>
              </a:ext>
            </a:extLst>
          </p:cNvPr>
          <p:cNvSpPr txBox="1"/>
          <p:nvPr/>
        </p:nvSpPr>
        <p:spPr>
          <a:xfrm>
            <a:off x="3956240" y="3918677"/>
            <a:ext cx="1202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b="1" dirty="0">
                <a:solidFill>
                  <a:srgbClr val="FF0000"/>
                </a:solidFill>
              </a:rPr>
              <a:t>Wie</a:t>
            </a:r>
          </a:p>
        </p:txBody>
      </p: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xmlns="" id="{1E7E2962-F08C-4540-AFEF-6A19C783D6C6}"/>
              </a:ext>
            </a:extLst>
          </p:cNvPr>
          <p:cNvCxnSpPr>
            <a:cxnSpLocks/>
          </p:cNvCxnSpPr>
          <p:nvPr/>
        </p:nvCxnSpPr>
        <p:spPr>
          <a:xfrm>
            <a:off x="4569867" y="3783021"/>
            <a:ext cx="12341" cy="2713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xmlns="" id="{829B2319-6015-487C-9DFE-FADD5AAE4075}"/>
              </a:ext>
            </a:extLst>
          </p:cNvPr>
          <p:cNvCxnSpPr>
            <a:cxnSpLocks/>
          </p:cNvCxnSpPr>
          <p:nvPr/>
        </p:nvCxnSpPr>
        <p:spPr>
          <a:xfrm flipV="1">
            <a:off x="3660013" y="4451412"/>
            <a:ext cx="306232" cy="3609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xmlns="" id="{72CA649E-F2CB-4EDE-8135-9E560C681CFC}"/>
              </a:ext>
            </a:extLst>
          </p:cNvPr>
          <p:cNvCxnSpPr>
            <a:cxnSpLocks/>
          </p:cNvCxnSpPr>
          <p:nvPr/>
        </p:nvCxnSpPr>
        <p:spPr>
          <a:xfrm flipH="1" flipV="1">
            <a:off x="5134071" y="4488283"/>
            <a:ext cx="324722" cy="3548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hoek 1"/>
          <p:cNvSpPr/>
          <p:nvPr/>
        </p:nvSpPr>
        <p:spPr>
          <a:xfrm>
            <a:off x="3660013" y="279659"/>
            <a:ext cx="3974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>
                <a:solidFill>
                  <a:schemeClr val="accent6">
                    <a:lumMod val="75000"/>
                  </a:schemeClr>
                </a:solidFill>
                <a:ea typeface="Al Bayan Plain" charset="-78"/>
                <a:cs typeface="Al Bayan Plain" charset="-78"/>
              </a:rPr>
              <a:t>Opbrengsten overlegtafels </a:t>
            </a:r>
            <a:r>
              <a:rPr lang="nl-NL" sz="2400" b="1" dirty="0" smtClean="0">
                <a:solidFill>
                  <a:schemeClr val="accent6">
                    <a:lumMod val="75000"/>
                  </a:schemeClr>
                </a:solidFill>
                <a:ea typeface="Al Bayan Plain" charset="-78"/>
                <a:cs typeface="Al Bayan Plain" charset="-78"/>
              </a:rPr>
              <a:t>(4)</a:t>
            </a:r>
            <a:endParaRPr lang="nl-NL" sz="2400" b="1" dirty="0">
              <a:solidFill>
                <a:schemeClr val="accent6">
                  <a:lumMod val="75000"/>
                </a:schemeClr>
              </a:solidFill>
              <a:ea typeface="Al Bayan Plain" charset="-78"/>
              <a:cs typeface="Al Bayan Plain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1963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364580B-B24D-4448-B898-C13F15482B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CEBB63E-FF19-493F-9618-BFFB451DF4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-2"/>
            <a:ext cx="5653278" cy="685800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Afbeelding 4" descr="S:\Netwerkshares\Afdeling Schijf\Privacybeleid\Berwerkersovereenkomsten\company_logo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260648"/>
            <a:ext cx="2160240" cy="432048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4067944" y="293437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accent6">
                    <a:lumMod val="75000"/>
                  </a:schemeClr>
                </a:solidFill>
                <a:ea typeface="Al Bayan Plain" charset="-78"/>
                <a:cs typeface="Al Bayan Plain" charset="-78"/>
              </a:rPr>
              <a:t>Conclusie (1)</a:t>
            </a:r>
            <a:endParaRPr lang="nl-NL" sz="2400" b="1" dirty="0">
              <a:solidFill>
                <a:schemeClr val="accent6">
                  <a:lumMod val="75000"/>
                </a:schemeClr>
              </a:solidFill>
              <a:ea typeface="Al Bayan Plain" charset="-78"/>
              <a:cs typeface="Al Bayan Plain" charset="-78"/>
            </a:endParaRPr>
          </a:p>
        </p:txBody>
      </p:sp>
      <p:pic>
        <p:nvPicPr>
          <p:cNvPr id="9" name="Picture 2" descr="http://www.jan-nederweert.nl/content/nieuws/Samen%20doen%20we%20me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6" y="1196751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3851920" y="1307873"/>
            <a:ext cx="4572000" cy="50175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i="1" dirty="0">
                <a:latin typeface="Calibri" charset="0"/>
                <a:ea typeface="Calibri" charset="0"/>
                <a:cs typeface="Times New Roman" charset="0"/>
              </a:rPr>
              <a:t>Perspectief voor 2022</a:t>
            </a:r>
            <a:endParaRPr lang="nl-NL" sz="20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alibri" charset="0"/>
                <a:ea typeface="Calibri" charset="0"/>
                <a:cs typeface="Times New Roman" charset="0"/>
              </a:rPr>
              <a:t>Het perspectief is dat alle inwoners – van jong tot oud, ook gemengd, van alleenstaanden tot gezinnen met hun kwaliteiten en talenten – een bijdrage kunnen leveren aan </a:t>
            </a:r>
            <a:r>
              <a:rPr lang="nl-NL" sz="2000" dirty="0" smtClean="0">
                <a:latin typeface="Calibri" charset="0"/>
                <a:ea typeface="Calibri" charset="0"/>
                <a:cs typeface="Times New Roman" charset="0"/>
              </a:rPr>
              <a:t>elkaar en kunnen </a:t>
            </a:r>
            <a:r>
              <a:rPr lang="nl-NL" sz="2000" dirty="0">
                <a:latin typeface="Calibri" charset="0"/>
                <a:ea typeface="Calibri" charset="0"/>
                <a:cs typeface="Times New Roman" charset="0"/>
              </a:rPr>
              <a:t>steunen op de samenlevingskracht in de gemeente Westerkwartier. </a:t>
            </a:r>
            <a:endParaRPr lang="nl-NL" sz="2000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 smtClean="0">
                <a:latin typeface="Calibri" charset="0"/>
                <a:ea typeface="Calibri" charset="0"/>
                <a:cs typeface="Times New Roman" charset="0"/>
              </a:rPr>
              <a:t>Die </a:t>
            </a:r>
            <a:r>
              <a:rPr lang="nl-NL" sz="2000" dirty="0">
                <a:latin typeface="Calibri" charset="0"/>
                <a:ea typeface="Calibri" charset="0"/>
                <a:cs typeface="Times New Roman" charset="0"/>
              </a:rPr>
              <a:t>kracht is bij vele organisaties aanwezig: vrijwilligers, verenigingen, scholen, werkgevers en professionals in zorg, welzijn en daarbuiten. De overlegtafels met een grote opkomst hebben dat laten zien. </a:t>
            </a:r>
            <a:endParaRPr lang="nl-NL" sz="20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" y="4528111"/>
            <a:ext cx="3490560" cy="232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58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364580B-B24D-4448-B898-C13F15482B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CEBB63E-FF19-493F-9618-BFFB451DF4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-2"/>
            <a:ext cx="5653278" cy="685800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Afbeelding 4" descr="S:\Netwerkshares\Afdeling Schijf\Privacybeleid\Berwerkersovereenkomsten\company_logo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260648"/>
            <a:ext cx="2160240" cy="432048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3833085" y="169107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accent6">
                    <a:lumMod val="75000"/>
                  </a:schemeClr>
                </a:solidFill>
                <a:ea typeface="Al Bayan Plain" charset="-78"/>
                <a:cs typeface="Al Bayan Plain" charset="-78"/>
              </a:rPr>
              <a:t>Conclusie (2)</a:t>
            </a:r>
            <a:endParaRPr lang="nl-NL" sz="2400" b="1" dirty="0">
              <a:solidFill>
                <a:schemeClr val="accent6">
                  <a:lumMod val="75000"/>
                </a:schemeClr>
              </a:solidFill>
              <a:ea typeface="Al Bayan Plain" charset="-78"/>
              <a:cs typeface="Al Bayan Plain" charset="-78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3514756" y="630772"/>
            <a:ext cx="5511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b="1" dirty="0" smtClean="0">
              <a:latin typeface="Calibri" charset="0"/>
              <a:ea typeface="Calibri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nl-NL" b="1" dirty="0" smtClean="0">
                <a:latin typeface="Calibri" charset="0"/>
                <a:ea typeface="Calibri" charset="0"/>
                <a:cs typeface="Times New Roman" charset="0"/>
              </a:rPr>
              <a:t>Brengen </a:t>
            </a:r>
            <a:r>
              <a:rPr lang="nl-NL" b="1" dirty="0">
                <a:latin typeface="Calibri" charset="0"/>
                <a:ea typeface="Calibri" charset="0"/>
                <a:cs typeface="Times New Roman" charset="0"/>
              </a:rPr>
              <a:t>meer en gevarieerde activiteiten mensen samen</a:t>
            </a:r>
            <a:r>
              <a:rPr lang="nl-NL" b="1" dirty="0"/>
              <a:t> </a:t>
            </a:r>
            <a:endParaRPr lang="nl-NL" b="1" dirty="0" smtClean="0"/>
          </a:p>
          <a:p>
            <a:endParaRPr lang="nl-NL" dirty="0" smtClean="0"/>
          </a:p>
          <a:p>
            <a:pPr marL="285750" indent="-285750">
              <a:buFont typeface="Arial" charset="0"/>
              <a:buChar char="•"/>
            </a:pPr>
            <a:r>
              <a:rPr lang="nl-NL" b="1" dirty="0"/>
              <a:t>Spelen locaties daarin een belangrijke </a:t>
            </a:r>
            <a:r>
              <a:rPr lang="nl-NL" b="1" dirty="0" smtClean="0"/>
              <a:t>rol (fysiek en digitaal)</a:t>
            </a:r>
          </a:p>
          <a:p>
            <a:endParaRPr lang="nl-NL" b="1" dirty="0"/>
          </a:p>
          <a:p>
            <a:pPr marL="285750" indent="-285750">
              <a:buFont typeface="Arial" charset="0"/>
              <a:buChar char="•"/>
            </a:pPr>
            <a:r>
              <a:rPr lang="nl-NL" b="1" dirty="0"/>
              <a:t>Spelen professionals bij het opzetten, organiseren en uitvoeren van de activiteiten en het benoemen, beheren en exploiteren van de locaties </a:t>
            </a:r>
            <a:r>
              <a:rPr lang="nl-NL" b="1" dirty="0" smtClean="0"/>
              <a:t>een faciliterende </a:t>
            </a:r>
            <a:r>
              <a:rPr lang="nl-NL" b="1" dirty="0"/>
              <a:t>rol. </a:t>
            </a:r>
            <a:endParaRPr lang="nl-NL" b="1" dirty="0" smtClean="0"/>
          </a:p>
          <a:p>
            <a:endParaRPr lang="nl-NL" b="1" dirty="0"/>
          </a:p>
          <a:p>
            <a:pPr marL="285750" indent="-285750">
              <a:buFont typeface="Arial" charset="0"/>
              <a:buChar char="•"/>
            </a:pPr>
            <a:r>
              <a:rPr lang="nl-NL" b="1" dirty="0" smtClean="0"/>
              <a:t>Stimuleren sociaal ondernemerschap</a:t>
            </a:r>
          </a:p>
          <a:p>
            <a:endParaRPr lang="nl-NL" dirty="0"/>
          </a:p>
          <a:p>
            <a:pPr marL="285750" indent="-285750">
              <a:buFont typeface="Arial" charset="0"/>
              <a:buChar char="•"/>
            </a:pPr>
            <a:r>
              <a:rPr lang="nl-NL" b="1" dirty="0"/>
              <a:t>M</a:t>
            </a:r>
            <a:r>
              <a:rPr lang="nl-NL" b="1" dirty="0" smtClean="0"/>
              <a:t>ensen </a:t>
            </a:r>
            <a:r>
              <a:rPr lang="nl-NL" b="1" dirty="0"/>
              <a:t>en organisaties </a:t>
            </a:r>
            <a:r>
              <a:rPr lang="nl-NL" b="1" dirty="0" smtClean="0"/>
              <a:t>gaan erop </a:t>
            </a:r>
            <a:r>
              <a:rPr lang="nl-NL" b="1" dirty="0"/>
              <a:t>uit </a:t>
            </a:r>
            <a:r>
              <a:rPr lang="nl-NL" b="1" dirty="0" smtClean="0"/>
              <a:t>om de </a:t>
            </a:r>
            <a:r>
              <a:rPr lang="nl-NL" b="1" dirty="0"/>
              <a:t>moeite </a:t>
            </a:r>
            <a:r>
              <a:rPr lang="nl-NL" b="1" dirty="0" smtClean="0"/>
              <a:t>te nemen </a:t>
            </a:r>
            <a:r>
              <a:rPr lang="nl-NL" b="1" dirty="0"/>
              <a:t>om </a:t>
            </a:r>
            <a:r>
              <a:rPr lang="nl-NL" b="1" dirty="0" smtClean="0"/>
              <a:t>(kwetsbare) mensen </a:t>
            </a:r>
            <a:r>
              <a:rPr lang="nl-NL" b="1" dirty="0"/>
              <a:t>te vinden en te spreken, </a:t>
            </a:r>
            <a:r>
              <a:rPr lang="nl-NL" b="1" dirty="0" smtClean="0"/>
              <a:t>een oog </a:t>
            </a:r>
            <a:r>
              <a:rPr lang="nl-NL" b="1" dirty="0"/>
              <a:t>en oor zijn</a:t>
            </a:r>
            <a:r>
              <a:rPr lang="nl-NL" b="1" dirty="0" smtClean="0"/>
              <a:t>.</a:t>
            </a:r>
          </a:p>
          <a:p>
            <a:endParaRPr lang="nl-NL" b="1" dirty="0" smtClean="0"/>
          </a:p>
          <a:p>
            <a:pPr marL="285750" indent="-285750">
              <a:buFont typeface="Arial" charset="0"/>
              <a:buChar char="•"/>
            </a:pPr>
            <a:r>
              <a:rPr lang="nl-NL" b="1" dirty="0" smtClean="0"/>
              <a:t>Is er een structuur (een platform) </a:t>
            </a:r>
            <a:r>
              <a:rPr lang="nl-NL" b="1" dirty="0"/>
              <a:t>met een partij die </a:t>
            </a:r>
            <a:r>
              <a:rPr lang="nl-NL" b="1" dirty="0" smtClean="0"/>
              <a:t>regie </a:t>
            </a:r>
            <a:r>
              <a:rPr lang="nl-NL" b="1" dirty="0"/>
              <a:t>neemt, de samenwerking faciliteert en iedereen helpt in het versterken van de samenwerking</a:t>
            </a:r>
          </a:p>
        </p:txBody>
      </p:sp>
      <p:sp>
        <p:nvSpPr>
          <p:cNvPr id="7" name="Rechthoek 6"/>
          <p:cNvSpPr/>
          <p:nvPr/>
        </p:nvSpPr>
        <p:spPr>
          <a:xfrm>
            <a:off x="445185" y="2498227"/>
            <a:ext cx="2492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 </a:t>
            </a:r>
            <a:r>
              <a:rPr lang="nl-NL" sz="5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2022:</a:t>
            </a:r>
            <a:endParaRPr lang="nl-N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6574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364580B-B24D-4448-B898-C13F15482B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CEBB63E-FF19-493F-9618-BFFB451DF4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-2"/>
            <a:ext cx="5653278" cy="685800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Afbeelding 4" descr="S:\Netwerkshares\Afdeling Schijf\Privacybeleid\Berwerkersovereenkomsten\company_logo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260648"/>
            <a:ext cx="2160240" cy="432048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4067944" y="293437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accent6">
                    <a:lumMod val="75000"/>
                  </a:schemeClr>
                </a:solidFill>
                <a:ea typeface="Al Bayan Plain" charset="-78"/>
                <a:cs typeface="Al Bayan Plain" charset="-78"/>
              </a:rPr>
              <a:t>Conclusie (3)</a:t>
            </a:r>
            <a:endParaRPr lang="nl-NL" sz="2400" b="1" dirty="0">
              <a:solidFill>
                <a:schemeClr val="accent6">
                  <a:lumMod val="75000"/>
                </a:schemeClr>
              </a:solidFill>
              <a:ea typeface="Al Bayan Plain" charset="-78"/>
              <a:cs typeface="Al Bayan Plain" charset="-78"/>
            </a:endParaRPr>
          </a:p>
        </p:txBody>
      </p:sp>
      <p:pic>
        <p:nvPicPr>
          <p:cNvPr id="9" name="Picture 2" descr="http://www.jan-nederweert.nl/content/nieuws/Samen%20doen%20we%20me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13" y="1040053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3527386" y="1242271"/>
            <a:ext cx="561661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nl-NL" sz="2000" dirty="0" smtClean="0">
              <a:latin typeface="Calibri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nl-NL" sz="2000" dirty="0" smtClean="0">
                <a:latin typeface="Calibri" charset="0"/>
                <a:ea typeface="Calibri" charset="0"/>
              </a:rPr>
              <a:t>De </a:t>
            </a:r>
            <a:r>
              <a:rPr lang="nl-NL" sz="2000" dirty="0">
                <a:latin typeface="Calibri" charset="0"/>
                <a:ea typeface="Calibri" charset="0"/>
              </a:rPr>
              <a:t>samenleving </a:t>
            </a:r>
            <a:r>
              <a:rPr lang="nl-NL" sz="2000" dirty="0" smtClean="0">
                <a:latin typeface="Calibri" charset="0"/>
                <a:ea typeface="Calibri" charset="0"/>
              </a:rPr>
              <a:t>neemt op </a:t>
            </a:r>
            <a:r>
              <a:rPr lang="nl-NL" sz="2000" dirty="0">
                <a:latin typeface="Calibri" charset="0"/>
                <a:ea typeface="Calibri" charset="0"/>
              </a:rPr>
              <a:t>veel meer opgaven en vanuit meer locaties het voortouw in activiteiten en ondersteuning. </a:t>
            </a:r>
            <a:endParaRPr lang="nl-NL" sz="2000" dirty="0" smtClean="0">
              <a:latin typeface="Calibri" charset="0"/>
              <a:ea typeface="Calibri" charset="0"/>
            </a:endParaRPr>
          </a:p>
          <a:p>
            <a:pPr>
              <a:spcAft>
                <a:spcPts val="0"/>
              </a:spcAft>
            </a:pPr>
            <a:endParaRPr lang="nl-NL" sz="2000" dirty="0">
              <a:latin typeface="Calibri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nl-NL" sz="2000" b="1" dirty="0" smtClean="0">
                <a:latin typeface="Calibri" charset="0"/>
                <a:ea typeface="Calibri" charset="0"/>
              </a:rPr>
              <a:t>Andere invulling welzijnswerk: </a:t>
            </a:r>
          </a:p>
          <a:p>
            <a:pPr>
              <a:spcAft>
                <a:spcPts val="0"/>
              </a:spcAft>
            </a:pPr>
            <a:r>
              <a:rPr lang="nl-NL" sz="2000" dirty="0" smtClean="0">
                <a:latin typeface="Calibri" charset="0"/>
                <a:ea typeface="Calibri" charset="0"/>
              </a:rPr>
              <a:t>Er </a:t>
            </a:r>
            <a:r>
              <a:rPr lang="nl-NL" sz="2000" dirty="0">
                <a:latin typeface="Calibri" charset="0"/>
                <a:ea typeface="Calibri" charset="0"/>
              </a:rPr>
              <a:t>wordt veel minder ingezet op de uitvoering van activiteiten/trajecten en meer op het faciliteren van inwonersinitiatieven, het verbinden van verschillende ontwikkelingen en het faciliteren van ontmoeting en (digitale) locaties. </a:t>
            </a:r>
            <a:endParaRPr lang="nl-NL" sz="2000" dirty="0" smtClean="0">
              <a:latin typeface="Calibri" charset="0"/>
              <a:ea typeface="Calibri" charset="0"/>
            </a:endParaRPr>
          </a:p>
          <a:p>
            <a:pPr>
              <a:spcAft>
                <a:spcPts val="0"/>
              </a:spcAft>
            </a:pPr>
            <a:endParaRPr lang="nl-NL" sz="2000" dirty="0">
              <a:latin typeface="Calibri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nl-NL" sz="2000" b="1" dirty="0" smtClean="0">
                <a:latin typeface="Calibri" charset="0"/>
                <a:ea typeface="Calibri" charset="0"/>
              </a:rPr>
              <a:t>De </a:t>
            </a:r>
            <a:r>
              <a:rPr lang="nl-NL" sz="2000" b="1" dirty="0">
                <a:latin typeface="Calibri" charset="0"/>
                <a:ea typeface="Calibri" charset="0"/>
              </a:rPr>
              <a:t>nieuwe welzijnswerker </a:t>
            </a:r>
            <a:r>
              <a:rPr lang="nl-NL" sz="2000" dirty="0">
                <a:latin typeface="Calibri" charset="0"/>
                <a:ea typeface="Calibri" charset="0"/>
              </a:rPr>
              <a:t>is ondernemend en zorgt voor verbinding tussen inwoners, initiatieven, organisaties (vrijwillig en professioneel).</a:t>
            </a:r>
            <a:endParaRPr lang="nl-NL" sz="2000" dirty="0">
              <a:latin typeface="Times New Roman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nl-NL" sz="2400" dirty="0">
                <a:latin typeface="Calibri" charset="0"/>
                <a:ea typeface="Calibri" charset="0"/>
              </a:rPr>
              <a:t> </a:t>
            </a:r>
            <a:endParaRPr lang="nl-NL" sz="2400" dirty="0" smtClean="0">
              <a:latin typeface="Times New Roman" charset="0"/>
              <a:ea typeface="Calibri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78933" y="3627540"/>
            <a:ext cx="295232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Calibri" charset="0"/>
                <a:ea typeface="Calibri" charset="0"/>
              </a:rPr>
              <a:t>De gemeente </a:t>
            </a:r>
            <a:r>
              <a:rPr lang="nl-NL" dirty="0">
                <a:solidFill>
                  <a:schemeClr val="bg1"/>
                </a:solidFill>
                <a:latin typeface="Calibri" charset="0"/>
                <a:ea typeface="Calibri" charset="0"/>
              </a:rPr>
              <a:t>als opdrachtgever is meer dan voorheen in staat om los te laten. Bewonersinitiatieven komen tot bloei als de gemeente in staat is om ook daadwerkelijk het eigenaarsc</a:t>
            </a:r>
            <a:r>
              <a:rPr lang="nl-NL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hap van een (deel van het) vraagstuk aan inwoners over te dragen. </a:t>
            </a:r>
            <a:endParaRPr lang="nl-NL" dirty="0">
              <a:solidFill>
                <a:schemeClr val="bg1"/>
              </a:solidFill>
              <a:latin typeface="Times New Roman" charset="0"/>
              <a:ea typeface="Calibri" charset="0"/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7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364580B-B24D-4448-B898-C13F15482B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CEBB63E-FF19-493F-9618-BFFB451DF4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-2"/>
            <a:ext cx="5653278" cy="685800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Afbeelding 4" descr="S:\Netwerkshares\Afdeling Schijf\Privacybeleid\Berwerkersovereenkomsten\company_logo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260648"/>
            <a:ext cx="2160240" cy="432048"/>
          </a:xfrm>
          <a:prstGeom prst="rect">
            <a:avLst/>
          </a:prstGeom>
          <a:noFill/>
        </p:spPr>
      </p:pic>
      <p:sp>
        <p:nvSpPr>
          <p:cNvPr id="11" name="Rechthoek 10"/>
          <p:cNvSpPr/>
          <p:nvPr/>
        </p:nvSpPr>
        <p:spPr>
          <a:xfrm>
            <a:off x="107503" y="1262083"/>
            <a:ext cx="338321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b="1" dirty="0">
                <a:solidFill>
                  <a:schemeClr val="bg1"/>
                </a:solidFill>
                <a:latin typeface="Calibri" charset="0"/>
                <a:ea typeface="Calibri" charset="0"/>
              </a:rPr>
              <a:t>M</a:t>
            </a:r>
            <a:r>
              <a:rPr lang="nl-NL" b="1" dirty="0" smtClean="0">
                <a:solidFill>
                  <a:schemeClr val="bg1"/>
                </a:solidFill>
                <a:latin typeface="Calibri" charset="0"/>
                <a:ea typeface="Calibri" charset="0"/>
              </a:rPr>
              <a:t>inder inzet op:</a:t>
            </a:r>
            <a:r>
              <a:rPr lang="nl-NL" dirty="0" smtClean="0">
                <a:solidFill>
                  <a:schemeClr val="bg1"/>
                </a:solidFill>
                <a:latin typeface="Calibri" charset="0"/>
                <a:ea typeface="Calibri" charset="0"/>
              </a:rPr>
              <a:t>	 </a:t>
            </a:r>
          </a:p>
          <a:p>
            <a:pPr marL="742950" lvl="1" indent="-285750">
              <a:buFont typeface="Arial" charset="0"/>
              <a:buChar char="•"/>
            </a:pPr>
            <a:r>
              <a:rPr lang="nl-NL" dirty="0" smtClean="0">
                <a:solidFill>
                  <a:schemeClr val="bg1"/>
                </a:solidFill>
                <a:latin typeface="Calibri" charset="0"/>
                <a:ea typeface="Calibri" charset="0"/>
              </a:rPr>
              <a:t>de </a:t>
            </a:r>
            <a:r>
              <a:rPr lang="nl-NL" dirty="0">
                <a:solidFill>
                  <a:schemeClr val="bg1"/>
                </a:solidFill>
                <a:latin typeface="Calibri" charset="0"/>
                <a:ea typeface="Calibri" charset="0"/>
              </a:rPr>
              <a:t>uitvoering van </a:t>
            </a:r>
            <a:r>
              <a:rPr lang="nl-NL" dirty="0" smtClean="0">
                <a:solidFill>
                  <a:schemeClr val="bg1"/>
                </a:solidFill>
                <a:latin typeface="Calibri" charset="0"/>
                <a:ea typeface="Calibri" charset="0"/>
              </a:rPr>
              <a:t>activiteiten/trajecten</a:t>
            </a:r>
          </a:p>
          <a:p>
            <a:pPr marL="742950" lvl="1" indent="-285750">
              <a:buFont typeface="Arial" charset="0"/>
              <a:buChar char="•"/>
            </a:pPr>
            <a:endParaRPr lang="nl-NL" dirty="0" smtClean="0">
              <a:solidFill>
                <a:schemeClr val="bg1"/>
              </a:solidFill>
              <a:latin typeface="Calibri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nl-NL" b="1" dirty="0">
                <a:solidFill>
                  <a:schemeClr val="bg1"/>
                </a:solidFill>
                <a:latin typeface="Calibri" charset="0"/>
                <a:ea typeface="Calibri" charset="0"/>
              </a:rPr>
              <a:t>M</a:t>
            </a:r>
            <a:r>
              <a:rPr lang="nl-NL" b="1" dirty="0" smtClean="0">
                <a:solidFill>
                  <a:schemeClr val="bg1"/>
                </a:solidFill>
                <a:latin typeface="Calibri" charset="0"/>
                <a:ea typeface="Calibri" charset="0"/>
              </a:rPr>
              <a:t>eer inzet op:</a:t>
            </a:r>
          </a:p>
          <a:p>
            <a:pPr marL="285750" indent="-285750">
              <a:spcAft>
                <a:spcPts val="0"/>
              </a:spcAft>
              <a:buFont typeface="Arial" charset="0"/>
              <a:buChar char="•"/>
            </a:pPr>
            <a:r>
              <a:rPr lang="nl-NL" dirty="0" smtClean="0">
                <a:solidFill>
                  <a:schemeClr val="bg1"/>
                </a:solidFill>
                <a:latin typeface="Calibri" charset="0"/>
                <a:ea typeface="Calibri" charset="0"/>
              </a:rPr>
              <a:t>het </a:t>
            </a:r>
            <a:r>
              <a:rPr lang="nl-NL" dirty="0">
                <a:solidFill>
                  <a:schemeClr val="bg1"/>
                </a:solidFill>
                <a:latin typeface="Calibri" charset="0"/>
                <a:ea typeface="Calibri" charset="0"/>
              </a:rPr>
              <a:t>faciliteren van inwonersinitiatieven, </a:t>
            </a:r>
            <a:endParaRPr lang="nl-NL" dirty="0" smtClean="0">
              <a:solidFill>
                <a:schemeClr val="bg1"/>
              </a:solidFill>
              <a:latin typeface="Calibri" charset="0"/>
              <a:ea typeface="Calibri" charset="0"/>
            </a:endParaRPr>
          </a:p>
          <a:p>
            <a:pPr marL="285750" indent="-285750">
              <a:spcAft>
                <a:spcPts val="0"/>
              </a:spcAft>
              <a:buFont typeface="Arial" charset="0"/>
              <a:buChar char="•"/>
            </a:pPr>
            <a:r>
              <a:rPr lang="nl-NL" dirty="0" smtClean="0">
                <a:solidFill>
                  <a:schemeClr val="bg1"/>
                </a:solidFill>
                <a:latin typeface="Calibri" charset="0"/>
                <a:ea typeface="Calibri" charset="0"/>
              </a:rPr>
              <a:t>het </a:t>
            </a:r>
            <a:r>
              <a:rPr lang="nl-NL" dirty="0">
                <a:solidFill>
                  <a:schemeClr val="bg1"/>
                </a:solidFill>
                <a:latin typeface="Calibri" charset="0"/>
                <a:ea typeface="Calibri" charset="0"/>
              </a:rPr>
              <a:t>verbinden van verschillende </a:t>
            </a:r>
            <a:r>
              <a:rPr lang="nl-NL" dirty="0" smtClean="0">
                <a:solidFill>
                  <a:schemeClr val="bg1"/>
                </a:solidFill>
                <a:latin typeface="Calibri" charset="0"/>
                <a:ea typeface="Calibri" charset="0"/>
              </a:rPr>
              <a:t>ontwikkelingen</a:t>
            </a:r>
          </a:p>
          <a:p>
            <a:pPr marL="285750" indent="-285750">
              <a:spcAft>
                <a:spcPts val="0"/>
              </a:spcAft>
              <a:buFont typeface="Arial" charset="0"/>
              <a:buChar char="•"/>
            </a:pPr>
            <a:r>
              <a:rPr lang="nl-NL" dirty="0" smtClean="0">
                <a:solidFill>
                  <a:schemeClr val="bg1"/>
                </a:solidFill>
                <a:latin typeface="Calibri" charset="0"/>
                <a:ea typeface="Calibri" charset="0"/>
              </a:rPr>
              <a:t>het </a:t>
            </a:r>
            <a:r>
              <a:rPr lang="nl-NL" dirty="0">
                <a:solidFill>
                  <a:schemeClr val="bg1"/>
                </a:solidFill>
                <a:latin typeface="Calibri" charset="0"/>
                <a:ea typeface="Calibri" charset="0"/>
              </a:rPr>
              <a:t>faciliteren van ontmoeting en (digitale) locaties. </a:t>
            </a:r>
            <a:endParaRPr lang="nl-NL" dirty="0" smtClean="0">
              <a:solidFill>
                <a:schemeClr val="bg1"/>
              </a:solidFill>
              <a:latin typeface="Calibri" charset="0"/>
              <a:ea typeface="Calibri" charset="0"/>
            </a:endParaRPr>
          </a:p>
          <a:p>
            <a:pPr marL="285750" indent="-285750">
              <a:spcAft>
                <a:spcPts val="0"/>
              </a:spcAft>
              <a:buFont typeface="Arial" charset="0"/>
              <a:buChar char="•"/>
            </a:pPr>
            <a:endParaRPr lang="nl-NL" dirty="0">
              <a:solidFill>
                <a:schemeClr val="bg1"/>
              </a:solidFill>
              <a:latin typeface="Calibri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nl-NL" dirty="0" smtClean="0">
                <a:solidFill>
                  <a:schemeClr val="bg1"/>
                </a:solidFill>
                <a:latin typeface="Calibri" charset="0"/>
                <a:ea typeface="Calibri" charset="0"/>
              </a:rPr>
              <a:t>Meer </a:t>
            </a:r>
            <a:r>
              <a:rPr lang="nl-NL" dirty="0">
                <a:solidFill>
                  <a:schemeClr val="bg1"/>
                </a:solidFill>
                <a:latin typeface="Calibri" charset="0"/>
                <a:ea typeface="Calibri" charset="0"/>
              </a:rPr>
              <a:t>dan nu focus op buurtwerk. Individuele ondersteuning blijft nodig.</a:t>
            </a:r>
            <a:endParaRPr lang="nl-NL" sz="2000" dirty="0">
              <a:solidFill>
                <a:schemeClr val="bg1"/>
              </a:solidFill>
              <a:effectLst/>
              <a:latin typeface="Times New Roman" charset="0"/>
              <a:ea typeface="Calibri" charset="0"/>
            </a:endParaRPr>
          </a:p>
        </p:txBody>
      </p:sp>
      <p:pic>
        <p:nvPicPr>
          <p:cNvPr id="13" name="Afbeelding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089" y="1227286"/>
            <a:ext cx="4896543" cy="4403426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3770759" y="231031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accent6">
                    <a:lumMod val="75000"/>
                  </a:schemeClr>
                </a:solidFill>
                <a:ea typeface="Al Bayan Plain" charset="-78"/>
                <a:cs typeface="Al Bayan Plain" charset="-78"/>
              </a:rPr>
              <a:t>Rollen van het nieuwe welzijnswerk</a:t>
            </a:r>
            <a:endParaRPr lang="nl-NL" sz="2400" b="1" dirty="0">
              <a:solidFill>
                <a:schemeClr val="accent6">
                  <a:lumMod val="75000"/>
                </a:schemeClr>
              </a:solidFill>
              <a:ea typeface="Al Bayan Plain" charset="-78"/>
              <a:cs typeface="Al Bayan Plain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7580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401971"/>
              </p:ext>
            </p:extLst>
          </p:nvPr>
        </p:nvGraphicFramePr>
        <p:xfrm>
          <a:off x="251520" y="764704"/>
          <a:ext cx="8712968" cy="61935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9599"/>
                <a:gridCol w="8283369"/>
              </a:tblGrid>
              <a:tr h="517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nl-NL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9437" marR="49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>
                          <a:solidFill>
                            <a:schemeClr val="tx1"/>
                          </a:solidFill>
                          <a:effectLst/>
                        </a:rPr>
                        <a:t>Ontwikkelen en beheren van een </a:t>
                      </a:r>
                      <a:r>
                        <a:rPr lang="nl-NL" sz="1800" b="0" dirty="0" smtClean="0">
                          <a:solidFill>
                            <a:schemeClr val="tx1"/>
                          </a:solidFill>
                          <a:effectLst/>
                        </a:rPr>
                        <a:t>informatievoorziening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437" marR="4943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69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</a:rPr>
                        <a:t>2</a:t>
                      </a:r>
                      <a:endParaRPr lang="nl-NL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9437" marR="49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>
                          <a:effectLst/>
                        </a:rPr>
                        <a:t>Ondersteunen en faciliteren maatschappelijke initiatieven</a:t>
                      </a:r>
                      <a:r>
                        <a:rPr lang="nl-NL" sz="1800" b="0" dirty="0" smtClean="0">
                          <a:effectLst/>
                        </a:rPr>
                        <a:t>.</a:t>
                      </a:r>
                    </a:p>
                  </a:txBody>
                  <a:tcPr marL="49437" marR="49437" marT="0" marB="0"/>
                </a:tc>
              </a:tr>
              <a:tr h="598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</a:rPr>
                        <a:t>3</a:t>
                      </a:r>
                      <a:endParaRPr lang="nl-NL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9437" marR="49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>
                          <a:effectLst/>
                        </a:rPr>
                        <a:t>Ontwikkelen en coördineren van een netwerk tussen maatschappelijke initiatieven/vrijwillige organisaties/professionele </a:t>
                      </a:r>
                      <a:r>
                        <a:rPr lang="nl-NL" sz="1800" b="0" dirty="0" smtClean="0">
                          <a:effectLst/>
                        </a:rPr>
                        <a:t>organisaties</a:t>
                      </a:r>
                    </a:p>
                  </a:txBody>
                  <a:tcPr marL="49437" marR="49437" marT="0" marB="0"/>
                </a:tc>
              </a:tr>
              <a:tr h="564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nl-NL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9437" marR="49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>
                          <a:effectLst/>
                        </a:rPr>
                        <a:t>Samen met inwoner binnen de samenleving zoeken naar oplossingen voor de ondersteuning die nodig is</a:t>
                      </a:r>
                      <a:r>
                        <a:rPr lang="nl-NL" sz="1800" b="0" dirty="0" smtClean="0">
                          <a:effectLst/>
                        </a:rPr>
                        <a:t>.</a:t>
                      </a:r>
                    </a:p>
                  </a:txBody>
                  <a:tcPr marL="49437" marR="49437" marT="0" marB="0"/>
                </a:tc>
              </a:tr>
              <a:tr h="539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nl-NL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9437" marR="49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>
                          <a:effectLst/>
                        </a:rPr>
                        <a:t>Ondersteuning bieden bij individuele ondersteuningsvragen, daar waar geen voorliggende voorzieningen zijn! </a:t>
                      </a:r>
                      <a:endParaRPr lang="nl-NL" sz="18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9437" marR="49437" marT="0" marB="0"/>
                </a:tc>
              </a:tr>
              <a:tr h="595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nl-NL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9437" marR="49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>
                          <a:solidFill>
                            <a:schemeClr val="tx1"/>
                          </a:solidFill>
                          <a:effectLst/>
                        </a:rPr>
                        <a:t>Regievoering bij individuele ondersteuningsvragen waarbij geen maatwerkvoorziening wordt ingezet. Op basis van Plan inwoner</a:t>
                      </a:r>
                      <a:r>
                        <a:rPr lang="nl-NL" sz="1800" b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</a:txBody>
                  <a:tcPr marL="49437" marR="49437" marT="0" marB="0"/>
                </a:tc>
              </a:tr>
              <a:tr h="6722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nl-NL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9437" marR="49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>
                          <a:effectLst/>
                        </a:rPr>
                        <a:t>Ontwikkelen netwerk voor (en door) vrijwilligers, ten behoeve van werving en facilitering vrijwilligers</a:t>
                      </a:r>
                      <a:r>
                        <a:rPr lang="nl-NL" sz="1800" b="0" dirty="0" smtClean="0">
                          <a:effectLst/>
                        </a:rPr>
                        <a:t>.</a:t>
                      </a:r>
                    </a:p>
                  </a:txBody>
                  <a:tcPr marL="49437" marR="49437" marT="0" marB="0"/>
                </a:tc>
              </a:tr>
              <a:tr h="5962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nl-NL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9437" marR="49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>
                          <a:effectLst/>
                        </a:rPr>
                        <a:t>Opstellen gebiedsagenda sociaaldomein in samenspraak met inwoners, maatschappelijke initiatieven, vrijwillige en professionele organisaties</a:t>
                      </a:r>
                      <a:r>
                        <a:rPr lang="nl-NL" sz="1800" b="0" dirty="0" smtClean="0">
                          <a:effectLst/>
                        </a:rPr>
                        <a:t>.</a:t>
                      </a:r>
                    </a:p>
                  </a:txBody>
                  <a:tcPr marL="49437" marR="49437" marT="0" marB="0"/>
                </a:tc>
              </a:tr>
              <a:tr h="635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nl-NL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9437" marR="49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>
                          <a:effectLst/>
                        </a:rPr>
                        <a:t>Faciliteren van inwoners, maatschappelijke initiatieven, vrijwillige en professionele organisaties bij de uitvoering van de gebiedsagenda</a:t>
                      </a:r>
                      <a:r>
                        <a:rPr lang="nl-NL" sz="1800" b="0" dirty="0" smtClean="0">
                          <a:effectLst/>
                        </a:rPr>
                        <a:t>.</a:t>
                      </a:r>
                    </a:p>
                  </a:txBody>
                  <a:tcPr marL="49437" marR="49437" marT="0" marB="0"/>
                </a:tc>
              </a:tr>
              <a:tr h="460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nl-NL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9437" marR="49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>
                          <a:effectLst/>
                        </a:rPr>
                        <a:t>Faciliteren van ontmoeting (fysiek en digitaal; de digitale buurt</a:t>
                      </a:r>
                      <a:r>
                        <a:rPr lang="nl-NL" sz="1800" b="0" dirty="0" smtClean="0">
                          <a:effectLst/>
                        </a:rPr>
                        <a:t>)</a:t>
                      </a:r>
                      <a:endParaRPr lang="nl-NL" sz="18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9437" marR="49437" marT="0" marB="0"/>
                </a:tc>
              </a:tr>
              <a:tr h="316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</a:rPr>
                        <a:t>11</a:t>
                      </a:r>
                      <a:endParaRPr lang="nl-NL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9437" marR="49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>
                          <a:effectLst/>
                        </a:rPr>
                        <a:t>Inrichten structuur voor inzetten </a:t>
                      </a:r>
                      <a:r>
                        <a:rPr lang="nl-NL" sz="1800" b="0" dirty="0" smtClean="0">
                          <a:effectLst/>
                        </a:rPr>
                        <a:t>flexibel </a:t>
                      </a:r>
                      <a:r>
                        <a:rPr lang="nl-NL" sz="1800" b="0" dirty="0">
                          <a:effectLst/>
                        </a:rPr>
                        <a:t>budget</a:t>
                      </a:r>
                      <a:r>
                        <a:rPr lang="nl-NL" sz="1800" b="0" dirty="0" smtClean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8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9437" marR="49437" marT="0" marB="0"/>
                </a:tc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251520" y="188640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accent6">
                    <a:lumMod val="75000"/>
                  </a:schemeClr>
                </a:solidFill>
                <a:ea typeface="Al Bayan Plain" charset="-78"/>
                <a:cs typeface="Al Bayan Plain" charset="-78"/>
              </a:rPr>
              <a:t>Taken van het </a:t>
            </a:r>
            <a:r>
              <a:rPr lang="nl-NL" sz="2400" b="1" smtClean="0">
                <a:solidFill>
                  <a:schemeClr val="accent6">
                    <a:lumMod val="75000"/>
                  </a:schemeClr>
                </a:solidFill>
                <a:ea typeface="Al Bayan Plain" charset="-78"/>
                <a:cs typeface="Al Bayan Plain" charset="-78"/>
              </a:rPr>
              <a:t>nieuwe welzijnswerk</a:t>
            </a:r>
            <a:endParaRPr lang="nl-NL" sz="2400" b="1" dirty="0">
              <a:solidFill>
                <a:schemeClr val="accent6">
                  <a:lumMod val="75000"/>
                </a:schemeClr>
              </a:solidFill>
              <a:ea typeface="Al Bayan Plain" charset="-78"/>
              <a:cs typeface="Al Bayan Plain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62470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364580B-B24D-4448-B898-C13F15482B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CEBB63E-FF19-493F-9618-BFFB451DF4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-2"/>
            <a:ext cx="5653278" cy="685800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Afbeelding 4" descr="S:\Netwerkshares\Afdeling Schijf\Privacybeleid\Berwerkersovereenkomsten\company_logo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260648"/>
            <a:ext cx="2160240" cy="432048"/>
          </a:xfrm>
          <a:prstGeom prst="rect">
            <a:avLst/>
          </a:prstGeom>
          <a:noFill/>
        </p:spPr>
      </p:pic>
      <p:sp>
        <p:nvSpPr>
          <p:cNvPr id="3" name="Rechthoek 2"/>
          <p:cNvSpPr/>
          <p:nvPr/>
        </p:nvSpPr>
        <p:spPr>
          <a:xfrm>
            <a:off x="3973368" y="1196752"/>
            <a:ext cx="5619104" cy="483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i="1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latin typeface="Calibri" charset="0"/>
                <a:ea typeface="Calibri" charset="0"/>
                <a:cs typeface="Times New Roman" charset="0"/>
              </a:rPr>
              <a:t>Opleveren advies voor de Colleges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i="1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latin typeface="Calibri" charset="0"/>
                <a:ea typeface="Calibri" charset="0"/>
                <a:cs typeface="Times New Roman" charset="0"/>
              </a:rPr>
              <a:t>Besluitvorming in maart 2018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i="1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latin typeface="Calibri" charset="0"/>
                <a:ea typeface="Calibri" charset="0"/>
                <a:cs typeface="Times New Roman" charset="0"/>
              </a:rPr>
              <a:t>Inrichting basisondersteuning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i="1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i="1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latin typeface="Calibri" charset="0"/>
                <a:ea typeface="Calibri" charset="0"/>
                <a:cs typeface="Times New Roman" charset="0"/>
              </a:rPr>
              <a:t>Maar ook voorsorteren in 2018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i="1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latin typeface="Calibri" charset="0"/>
                <a:ea typeface="Calibri" charset="0"/>
                <a:cs typeface="Times New Roman" charset="0"/>
              </a:rPr>
              <a:t>	- 18+ netwerken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latin typeface="Calibri" charset="0"/>
                <a:ea typeface="Calibri" charset="0"/>
                <a:cs typeface="Times New Roman" charset="0"/>
              </a:rPr>
              <a:t>	- Jeugd preventieplan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1" y="4533900"/>
            <a:ext cx="3492500" cy="2324100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3976011" y="368036"/>
            <a:ext cx="1148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schemeClr val="accent6">
                    <a:lumMod val="75000"/>
                  </a:schemeClr>
                </a:solidFill>
                <a:ea typeface="Al Bayan Plain" charset="-78"/>
                <a:cs typeface="Al Bayan Plain" charset="-78"/>
              </a:rPr>
              <a:t>Vervolg</a:t>
            </a:r>
            <a:endParaRPr lang="nl-NL" sz="2400" b="1" dirty="0">
              <a:solidFill>
                <a:schemeClr val="accent6">
                  <a:lumMod val="75000"/>
                </a:schemeClr>
              </a:solidFill>
              <a:ea typeface="Al Bayan Plain" charset="-78"/>
              <a:cs typeface="Al Bayan Plain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0217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364580B-B24D-4448-B898-C13F15482B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CEBB63E-FF19-493F-9618-BFFB451DF4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-2"/>
            <a:ext cx="5653278" cy="685800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Afbeelding 4" descr="S:\Netwerkshares\Afdeling Schijf\Privacybeleid\Berwerkersovereenkomsten\company_logo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260648"/>
            <a:ext cx="2160240" cy="432048"/>
          </a:xfrm>
          <a:prstGeom prst="rect">
            <a:avLst/>
          </a:prstGeom>
          <a:noFill/>
        </p:spPr>
      </p:pic>
      <p:sp>
        <p:nvSpPr>
          <p:cNvPr id="3" name="Rechthoek 2"/>
          <p:cNvSpPr/>
          <p:nvPr/>
        </p:nvSpPr>
        <p:spPr>
          <a:xfrm>
            <a:off x="3561926" y="900208"/>
            <a:ext cx="5619104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i="1" smtClean="0">
                <a:latin typeface="Calibri" charset="0"/>
                <a:ea typeface="Calibri" charset="0"/>
                <a:cs typeface="Times New Roman" charset="0"/>
              </a:rPr>
              <a:t>Johan </a:t>
            </a:r>
            <a:r>
              <a:rPr lang="nl-NL" sz="2400" i="1" dirty="0" smtClean="0">
                <a:latin typeface="Calibri" charset="0"/>
                <a:ea typeface="Calibri" charset="0"/>
                <a:cs typeface="Times New Roman" charset="0"/>
              </a:rPr>
              <a:t>van der Zee</a:t>
            </a:r>
            <a:r>
              <a:rPr lang="nl-NL" sz="2400" i="1" dirty="0">
                <a:latin typeface="Calibri" charset="0"/>
                <a:ea typeface="Calibri" charset="0"/>
                <a:cs typeface="Times New Roman" charset="0"/>
              </a:rPr>
              <a:t>	</a:t>
            </a:r>
            <a:r>
              <a:rPr lang="nl-NL" sz="2400" i="1" dirty="0" smtClean="0">
                <a:latin typeface="Calibri" charset="0"/>
                <a:ea typeface="Calibri" charset="0"/>
                <a:cs typeface="Times New Roman" charset="0"/>
              </a:rPr>
              <a:t>18</a:t>
            </a:r>
            <a:r>
              <a:rPr lang="nl-NL" sz="2400" i="1" dirty="0" smtClean="0">
                <a:latin typeface="Calibri" charset="0"/>
                <a:ea typeface="Calibri" charset="0"/>
                <a:cs typeface="Times New Roman" charset="0"/>
              </a:rPr>
              <a:t>+ netwerken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latin typeface="Calibri" charset="0"/>
                <a:ea typeface="Calibri" charset="0"/>
                <a:cs typeface="Times New Roman" charset="0"/>
              </a:rPr>
              <a:t>Esther Knol		</a:t>
            </a:r>
            <a:r>
              <a:rPr lang="nl-NL" sz="2400" i="1" dirty="0" smtClean="0">
                <a:latin typeface="Calibri" charset="0"/>
                <a:ea typeface="Calibri" charset="0"/>
                <a:cs typeface="Times New Roman" charset="0"/>
              </a:rPr>
              <a:t>Jeugd </a:t>
            </a:r>
            <a:r>
              <a:rPr lang="nl-NL" sz="2400" i="1" dirty="0" smtClean="0">
                <a:latin typeface="Calibri" charset="0"/>
                <a:ea typeface="Calibri" charset="0"/>
                <a:cs typeface="Times New Roman" charset="0"/>
              </a:rPr>
              <a:t>preventieplan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1" y="4533900"/>
            <a:ext cx="3492500" cy="2324100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3976011" y="368036"/>
            <a:ext cx="1473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schemeClr val="accent6">
                    <a:lumMod val="75000"/>
                  </a:schemeClr>
                </a:solidFill>
                <a:ea typeface="Al Bayan Plain" charset="-78"/>
                <a:cs typeface="Al Bayan Plain" charset="-78"/>
              </a:rPr>
              <a:t>Interview </a:t>
            </a:r>
            <a:endParaRPr lang="nl-NL" sz="2400" b="1" dirty="0">
              <a:solidFill>
                <a:schemeClr val="accent6">
                  <a:lumMod val="75000"/>
                </a:schemeClr>
              </a:solidFill>
              <a:ea typeface="Al Bayan Plain" charset="-78"/>
              <a:cs typeface="Al Bayan Plain" charset="-78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3561926" y="2118241"/>
            <a:ext cx="541700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611188" algn="l"/>
              </a:tabLst>
            </a:pPr>
            <a:r>
              <a:rPr lang="nl-NL" dirty="0">
                <a:latin typeface="Helvetica" charset="0"/>
                <a:ea typeface="Times New Roman" charset="0"/>
                <a:cs typeface="Times New Roman" charset="0"/>
              </a:rPr>
              <a:t>1. </a:t>
            </a:r>
            <a:r>
              <a:rPr lang="nl-NL" dirty="0" smtClean="0">
                <a:latin typeface="Helvetica" charset="0"/>
                <a:ea typeface="Times New Roman" charset="0"/>
                <a:cs typeface="Times New Roman" charset="0"/>
              </a:rPr>
              <a:t>	Even </a:t>
            </a:r>
            <a:r>
              <a:rPr lang="nl-NL" dirty="0">
                <a:latin typeface="Helvetica" charset="0"/>
                <a:ea typeface="Times New Roman" charset="0"/>
                <a:cs typeface="Times New Roman" charset="0"/>
              </a:rPr>
              <a:t>voorstellen, wie ben en wat is je rol </a:t>
            </a:r>
            <a:r>
              <a:rPr lang="nl-NL" dirty="0" smtClean="0">
                <a:latin typeface="Helvetica" charset="0"/>
                <a:ea typeface="Times New Roman" charset="0"/>
                <a:cs typeface="Times New Roman" charset="0"/>
              </a:rPr>
              <a:t>	binnen </a:t>
            </a:r>
            <a:r>
              <a:rPr lang="nl-NL" dirty="0">
                <a:latin typeface="Helvetica" charset="0"/>
                <a:ea typeface="Times New Roman" charset="0"/>
                <a:cs typeface="Times New Roman" charset="0"/>
              </a:rPr>
              <a:t>het sociaal domein?</a:t>
            </a:r>
            <a:br>
              <a:rPr lang="nl-NL" dirty="0">
                <a:latin typeface="Helvetica" charset="0"/>
                <a:ea typeface="Times New Roman" charset="0"/>
                <a:cs typeface="Times New Roman" charset="0"/>
              </a:rPr>
            </a:br>
            <a:r>
              <a:rPr lang="nl-NL" dirty="0">
                <a:latin typeface="Helvetica" charset="0"/>
                <a:ea typeface="Times New Roman" charset="0"/>
                <a:cs typeface="Times New Roman" charset="0"/>
              </a:rPr>
              <a:t>2. </a:t>
            </a:r>
            <a:r>
              <a:rPr lang="nl-NL" dirty="0" smtClean="0">
                <a:latin typeface="Helvetica" charset="0"/>
                <a:ea typeface="Times New Roman" charset="0"/>
                <a:cs typeface="Times New Roman" charset="0"/>
              </a:rPr>
              <a:t>	Herken </a:t>
            </a:r>
            <a:r>
              <a:rPr lang="nl-NL" dirty="0">
                <a:latin typeface="Helvetica" charset="0"/>
                <a:ea typeface="Times New Roman" charset="0"/>
                <a:cs typeface="Times New Roman" charset="0"/>
              </a:rPr>
              <a:t>je de uitkomsten/opbrengsten uit de </a:t>
            </a:r>
            <a:r>
              <a:rPr lang="nl-NL" dirty="0" smtClean="0">
                <a:latin typeface="Helvetica" charset="0"/>
                <a:ea typeface="Times New Roman" charset="0"/>
                <a:cs typeface="Times New Roman" charset="0"/>
              </a:rPr>
              <a:t>	overlegtafels</a:t>
            </a:r>
            <a:r>
              <a:rPr lang="nl-NL" dirty="0">
                <a:latin typeface="Helvetica" charset="0"/>
                <a:ea typeface="Times New Roman" charset="0"/>
                <a:cs typeface="Times New Roman" charset="0"/>
              </a:rPr>
              <a:t>?</a:t>
            </a:r>
            <a:br>
              <a:rPr lang="nl-NL" dirty="0">
                <a:latin typeface="Helvetica" charset="0"/>
                <a:ea typeface="Times New Roman" charset="0"/>
                <a:cs typeface="Times New Roman" charset="0"/>
              </a:rPr>
            </a:br>
            <a:r>
              <a:rPr lang="nl-NL" dirty="0">
                <a:latin typeface="Helvetica" charset="0"/>
                <a:ea typeface="Times New Roman" charset="0"/>
                <a:cs typeface="Times New Roman" charset="0"/>
              </a:rPr>
              <a:t>3. </a:t>
            </a:r>
            <a:r>
              <a:rPr lang="nl-NL" dirty="0" smtClean="0">
                <a:latin typeface="Helvetica" charset="0"/>
                <a:ea typeface="Times New Roman" charset="0"/>
                <a:cs typeface="Times New Roman" charset="0"/>
              </a:rPr>
              <a:t>	Welke </a:t>
            </a:r>
            <a:r>
              <a:rPr lang="nl-NL" dirty="0">
                <a:latin typeface="Helvetica" charset="0"/>
                <a:ea typeface="Times New Roman" charset="0"/>
                <a:cs typeface="Times New Roman" charset="0"/>
              </a:rPr>
              <a:t>stappen zijn al in gang gezet om meer </a:t>
            </a:r>
            <a:r>
              <a:rPr lang="nl-NL" dirty="0" smtClean="0">
                <a:latin typeface="Helvetica" charset="0"/>
                <a:ea typeface="Times New Roman" charset="0"/>
                <a:cs typeface="Times New Roman" charset="0"/>
              </a:rPr>
              <a:t>	preventief </a:t>
            </a:r>
            <a:r>
              <a:rPr lang="nl-NL" dirty="0">
                <a:latin typeface="Helvetica" charset="0"/>
                <a:ea typeface="Times New Roman" charset="0"/>
                <a:cs typeface="Times New Roman" charset="0"/>
              </a:rPr>
              <a:t>te werken? </a:t>
            </a:r>
            <a:br>
              <a:rPr lang="nl-NL" dirty="0">
                <a:latin typeface="Helvetica" charset="0"/>
                <a:ea typeface="Times New Roman" charset="0"/>
                <a:cs typeface="Times New Roman" charset="0"/>
              </a:rPr>
            </a:br>
            <a:r>
              <a:rPr lang="nl-NL" dirty="0">
                <a:latin typeface="Helvetica" charset="0"/>
                <a:ea typeface="Times New Roman" charset="0"/>
                <a:cs typeface="Times New Roman" charset="0"/>
              </a:rPr>
              <a:t>4. </a:t>
            </a:r>
            <a:r>
              <a:rPr lang="nl-NL" dirty="0" smtClean="0">
                <a:latin typeface="Helvetica" charset="0"/>
                <a:ea typeface="Times New Roman" charset="0"/>
                <a:cs typeface="Times New Roman" charset="0"/>
              </a:rPr>
              <a:t>	Welke </a:t>
            </a:r>
            <a:r>
              <a:rPr lang="nl-NL" dirty="0">
                <a:latin typeface="Helvetica" charset="0"/>
                <a:ea typeface="Times New Roman" charset="0"/>
                <a:cs typeface="Times New Roman" charset="0"/>
              </a:rPr>
              <a:t>stappen zijn hier (aanvullend) op nodig </a:t>
            </a:r>
            <a:r>
              <a:rPr lang="nl-NL" dirty="0" smtClean="0">
                <a:latin typeface="Helvetica" charset="0"/>
                <a:ea typeface="Times New Roman" charset="0"/>
                <a:cs typeface="Times New Roman" charset="0"/>
              </a:rPr>
              <a:t>	om </a:t>
            </a:r>
            <a:r>
              <a:rPr lang="nl-NL" dirty="0">
                <a:latin typeface="Helvetica" charset="0"/>
                <a:ea typeface="Times New Roman" charset="0"/>
                <a:cs typeface="Times New Roman" charset="0"/>
              </a:rPr>
              <a:t>de stip op de horizon te bereiken (meer </a:t>
            </a:r>
            <a:r>
              <a:rPr lang="nl-NL" dirty="0" smtClean="0">
                <a:latin typeface="Helvetica" charset="0"/>
                <a:ea typeface="Times New Roman" charset="0"/>
                <a:cs typeface="Times New Roman" charset="0"/>
              </a:rPr>
              <a:t>	bewonersinitiatieven</a:t>
            </a:r>
            <a:r>
              <a:rPr lang="nl-NL" dirty="0">
                <a:latin typeface="Helvetica" charset="0"/>
                <a:ea typeface="Times New Roman" charset="0"/>
                <a:cs typeface="Times New Roman" charset="0"/>
              </a:rPr>
              <a:t>, meer verbinding, meer </a:t>
            </a:r>
            <a:r>
              <a:rPr lang="nl-NL" dirty="0" smtClean="0">
                <a:latin typeface="Helvetica" charset="0"/>
                <a:ea typeface="Times New Roman" charset="0"/>
                <a:cs typeface="Times New Roman" charset="0"/>
              </a:rPr>
              <a:t>	ontmoeting </a:t>
            </a:r>
            <a:r>
              <a:rPr lang="nl-NL" dirty="0" err="1">
                <a:latin typeface="Helvetica" charset="0"/>
                <a:ea typeface="Times New Roman" charset="0"/>
                <a:cs typeface="Times New Roman" charset="0"/>
              </a:rPr>
              <a:t>e.d</a:t>
            </a:r>
            <a:r>
              <a:rPr lang="nl-NL" dirty="0">
                <a:latin typeface="Helvetica" charset="0"/>
                <a:ea typeface="Times New Roman" charset="0"/>
                <a:cs typeface="Times New Roman" charset="0"/>
              </a:rPr>
              <a:t>)?</a:t>
            </a:r>
            <a:br>
              <a:rPr lang="nl-NL" dirty="0">
                <a:latin typeface="Helvetica" charset="0"/>
                <a:ea typeface="Times New Roman" charset="0"/>
                <a:cs typeface="Times New Roman" charset="0"/>
              </a:rPr>
            </a:br>
            <a:r>
              <a:rPr lang="nl-NL" dirty="0">
                <a:latin typeface="Helvetica" charset="0"/>
                <a:ea typeface="Times New Roman" charset="0"/>
                <a:cs typeface="Times New Roman" charset="0"/>
              </a:rPr>
              <a:t>5. </a:t>
            </a:r>
            <a:r>
              <a:rPr lang="nl-NL" dirty="0" smtClean="0">
                <a:latin typeface="Helvetica" charset="0"/>
                <a:ea typeface="Times New Roman" charset="0"/>
                <a:cs typeface="Times New Roman" charset="0"/>
              </a:rPr>
              <a:t>	Zijn </a:t>
            </a:r>
            <a:r>
              <a:rPr lang="nl-NL" dirty="0">
                <a:latin typeface="Helvetica" charset="0"/>
                <a:ea typeface="Times New Roman" charset="0"/>
                <a:cs typeface="Times New Roman" charset="0"/>
              </a:rPr>
              <a:t>er ontwikkelingen waarvoor je het </a:t>
            </a:r>
            <a:r>
              <a:rPr lang="nl-NL" dirty="0" smtClean="0">
                <a:latin typeface="Helvetica" charset="0"/>
                <a:ea typeface="Times New Roman" charset="0"/>
                <a:cs typeface="Times New Roman" charset="0"/>
              </a:rPr>
              <a:t>	platform </a:t>
            </a:r>
            <a:r>
              <a:rPr lang="nl-NL" dirty="0">
                <a:latin typeface="Helvetica" charset="0"/>
                <a:ea typeface="Times New Roman" charset="0"/>
                <a:cs typeface="Times New Roman" charset="0"/>
              </a:rPr>
              <a:t>van de overlegtafels wilt en kunt </a:t>
            </a:r>
            <a:r>
              <a:rPr lang="nl-NL" dirty="0" smtClean="0">
                <a:latin typeface="Helvetica" charset="0"/>
                <a:ea typeface="Times New Roman" charset="0"/>
                <a:cs typeface="Times New Roman" charset="0"/>
              </a:rPr>
              <a:t>	inzetten</a:t>
            </a:r>
            <a:r>
              <a:rPr lang="nl-NL" dirty="0">
                <a:latin typeface="Helvetica" charset="0"/>
                <a:ea typeface="Times New Roman" charset="0"/>
                <a:cs typeface="Times New Roman" charset="0"/>
              </a:rPr>
              <a:t>?</a:t>
            </a:r>
            <a:br>
              <a:rPr lang="nl-NL" dirty="0">
                <a:latin typeface="Helvetica" charset="0"/>
                <a:ea typeface="Times New Roman" charset="0"/>
                <a:cs typeface="Times New Roman" charset="0"/>
              </a:rPr>
            </a:br>
            <a:r>
              <a:rPr lang="nl-NL" dirty="0">
                <a:latin typeface="Helvetica" charset="0"/>
                <a:ea typeface="Times New Roman" charset="0"/>
                <a:cs typeface="Times New Roman" charset="0"/>
              </a:rPr>
              <a:t>6. </a:t>
            </a:r>
            <a:r>
              <a:rPr lang="nl-NL" dirty="0" smtClean="0">
                <a:latin typeface="Helvetica" charset="0"/>
                <a:ea typeface="Times New Roman" charset="0"/>
                <a:cs typeface="Times New Roman" charset="0"/>
              </a:rPr>
              <a:t>	Wat </a:t>
            </a:r>
            <a:r>
              <a:rPr lang="nl-NL" dirty="0">
                <a:latin typeface="Helvetica" charset="0"/>
                <a:ea typeface="Times New Roman" charset="0"/>
                <a:cs typeface="Times New Roman" charset="0"/>
              </a:rPr>
              <a:t>wil je de gemeenten hierin meegeven </a:t>
            </a:r>
            <a:r>
              <a:rPr lang="nl-NL" dirty="0" smtClean="0">
                <a:latin typeface="Helvetica" charset="0"/>
                <a:ea typeface="Times New Roman" charset="0"/>
                <a:cs typeface="Times New Roman" charset="0"/>
              </a:rPr>
              <a:t>	(</a:t>
            </a:r>
            <a:r>
              <a:rPr lang="nl-NL" dirty="0">
                <a:latin typeface="Helvetica" charset="0"/>
                <a:ea typeface="Times New Roman" charset="0"/>
                <a:cs typeface="Times New Roman" charset="0"/>
              </a:rPr>
              <a:t>wat is jouw boodschap aan de gemeente?)</a:t>
            </a:r>
            <a:endParaRPr lang="nl-NL" sz="32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nl-NL" sz="3200" dirty="0">
                <a:latin typeface="Calibri" charset="0"/>
                <a:ea typeface="Calibri" charset="0"/>
                <a:cs typeface="Times New Roman" charset="0"/>
              </a:rPr>
              <a:t> </a:t>
            </a:r>
            <a:endParaRPr lang="nl-NL" sz="32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816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364580B-B24D-4448-B898-C13F15482B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CEBB63E-FF19-493F-9618-BFFB451DF4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-2"/>
            <a:ext cx="5653278" cy="685800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Afbeelding 4" descr="S:\Netwerkshares\Afdeling Schijf\Privacybeleid\Berwerkersovereenkomsten\company_logo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260648"/>
            <a:ext cx="2160240" cy="432048"/>
          </a:xfrm>
          <a:prstGeom prst="rect">
            <a:avLst/>
          </a:prstGeom>
          <a:noFill/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60626" y="1484784"/>
            <a:ext cx="4713469" cy="450277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nl-NL" sz="2100" b="1" dirty="0">
              <a:ea typeface="Al Bayan Plain" charset="-78"/>
              <a:cs typeface="Al Bayan Plain" charset="-78"/>
            </a:endParaRPr>
          </a:p>
          <a:p>
            <a:pPr marL="0" indent="0">
              <a:buNone/>
            </a:pPr>
            <a:r>
              <a:rPr lang="nl-NL" sz="2000" dirty="0">
                <a:latin typeface="Al Bayan Plain" charset="-78"/>
                <a:ea typeface="Al Bayan Plain" charset="-78"/>
                <a:cs typeface="Al Bayan Plain" charset="-78"/>
              </a:rPr>
              <a:t/>
            </a:r>
            <a:br>
              <a:rPr lang="nl-NL" sz="2000" dirty="0">
                <a:latin typeface="Al Bayan Plain" charset="-78"/>
                <a:ea typeface="Al Bayan Plain" charset="-78"/>
                <a:cs typeface="Al Bayan Plain" charset="-78"/>
              </a:rPr>
            </a:br>
            <a:endParaRPr lang="nl-NL" sz="2000" b="1" dirty="0">
              <a:solidFill>
                <a:srgbClr val="FFFFFF"/>
              </a:solidFill>
              <a:latin typeface="Al Bayan Plain" charset="-78"/>
              <a:ea typeface="Al Bayan Plain" charset="-78"/>
              <a:cs typeface="Al Bayan Plain" charset="-78"/>
            </a:endParaRPr>
          </a:p>
          <a:p>
            <a:pPr marL="0" indent="0">
              <a:buNone/>
            </a:pPr>
            <a:endParaRPr lang="nl-NL" sz="1700" dirty="0">
              <a:solidFill>
                <a:srgbClr val="FFFFFF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3960626" y="461863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accent6">
                    <a:lumMod val="75000"/>
                  </a:schemeClr>
                </a:solidFill>
                <a:ea typeface="Al Bayan Plain" charset="-78"/>
                <a:cs typeface="Al Bayan Plain" charset="-78"/>
              </a:rPr>
              <a:t>Programma</a:t>
            </a:r>
          </a:p>
        </p:txBody>
      </p:sp>
      <p:sp>
        <p:nvSpPr>
          <p:cNvPr id="2" name="Rechthoek 1"/>
          <p:cNvSpPr/>
          <p:nvPr/>
        </p:nvSpPr>
        <p:spPr>
          <a:xfrm>
            <a:off x="3707904" y="1142961"/>
            <a:ext cx="532975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323975" algn="l"/>
              </a:tabLst>
            </a:pPr>
            <a:r>
              <a:rPr lang="nl-NL" sz="2000" dirty="0" smtClean="0">
                <a:latin typeface="Calibri" charset="0"/>
                <a:ea typeface="Calibri" charset="0"/>
                <a:cs typeface="Times New Roman" charset="0"/>
              </a:rPr>
              <a:t>	</a:t>
            </a:r>
            <a:endParaRPr lang="nl-NL" sz="2000" dirty="0">
              <a:latin typeface="Calibri" charset="0"/>
              <a:ea typeface="Calibri" charset="0"/>
              <a:cs typeface="Times New Roman" charset="0"/>
            </a:endParaRPr>
          </a:p>
          <a:p>
            <a:pPr marL="457200" indent="-457200">
              <a:buFont typeface="+mj-lt"/>
              <a:buAutoNum type="arabicPeriod"/>
              <a:tabLst>
                <a:tab pos="1323975" algn="l"/>
              </a:tabLst>
            </a:pPr>
            <a:r>
              <a:rPr lang="nl-NL" sz="2400" dirty="0" smtClean="0">
                <a:latin typeface="Calibri" charset="0"/>
                <a:ea typeface="Calibri" charset="0"/>
                <a:cs typeface="Times New Roman" charset="0"/>
              </a:rPr>
              <a:t>Opening door Wethouder Bert </a:t>
            </a:r>
            <a:r>
              <a:rPr lang="nl-NL" sz="2400" dirty="0" err="1" smtClean="0">
                <a:latin typeface="Calibri" charset="0"/>
                <a:ea typeface="Calibri" charset="0"/>
                <a:cs typeface="Times New Roman" charset="0"/>
              </a:rPr>
              <a:t>Nederveen</a:t>
            </a:r>
            <a:r>
              <a:rPr lang="nl-NL" sz="2400" dirty="0" smtClean="0">
                <a:latin typeface="Calibri" charset="0"/>
                <a:ea typeface="Calibri" charset="0"/>
                <a:cs typeface="Times New Roman" charset="0"/>
              </a:rPr>
              <a:t>	</a:t>
            </a:r>
          </a:p>
          <a:p>
            <a:pPr>
              <a:tabLst>
                <a:tab pos="1323975" algn="l"/>
              </a:tabLst>
            </a:pPr>
            <a:endParaRPr lang="nl-NL" sz="2400" dirty="0" smtClean="0">
              <a:latin typeface="Calibri" charset="0"/>
              <a:ea typeface="Calibri" charset="0"/>
              <a:cs typeface="Times New Roman" charset="0"/>
            </a:endParaRPr>
          </a:p>
          <a:p>
            <a:pPr marL="457200" indent="-457200">
              <a:buFont typeface="+mj-lt"/>
              <a:buAutoNum type="arabicPeriod" startAt="2"/>
              <a:tabLst>
                <a:tab pos="1323975" algn="l"/>
              </a:tabLst>
            </a:pPr>
            <a:r>
              <a:rPr lang="nl-NL" sz="2400" dirty="0" smtClean="0"/>
              <a:t>Presentatie resultaten</a:t>
            </a:r>
          </a:p>
          <a:p>
            <a:pPr marL="457200" indent="-457200">
              <a:buFont typeface="+mj-lt"/>
              <a:buAutoNum type="arabicPeriod" startAt="2"/>
              <a:tabLst>
                <a:tab pos="1323975" algn="l"/>
              </a:tabLst>
            </a:pPr>
            <a:endParaRPr lang="nl-NL" sz="2400" dirty="0" smtClean="0"/>
          </a:p>
          <a:p>
            <a:pPr marL="457200" indent="-457200">
              <a:buFont typeface="+mj-lt"/>
              <a:buAutoNum type="arabicPeriod" startAt="2"/>
              <a:tabLst>
                <a:tab pos="1323975" algn="l"/>
              </a:tabLst>
            </a:pPr>
            <a:r>
              <a:rPr lang="nl-NL" sz="2400" dirty="0" smtClean="0"/>
              <a:t>Wat kunnen we oppakken in 2018</a:t>
            </a:r>
          </a:p>
          <a:p>
            <a:pPr marL="800100" lvl="1" indent="-342900">
              <a:buFont typeface="Arial" charset="0"/>
              <a:buChar char="•"/>
              <a:tabLst>
                <a:tab pos="1323975" algn="l"/>
              </a:tabLst>
            </a:pPr>
            <a:r>
              <a:rPr lang="nl-NL" sz="2400" dirty="0" smtClean="0"/>
              <a:t>Interview met Johan van der Zee </a:t>
            </a:r>
            <a:r>
              <a:rPr lang="nl-NL" sz="2400" i="1" dirty="0" smtClean="0"/>
              <a:t>18+netwerken</a:t>
            </a:r>
          </a:p>
          <a:p>
            <a:pPr marL="800100" lvl="1" indent="-342900">
              <a:buFont typeface="Arial" charset="0"/>
              <a:buChar char="•"/>
              <a:tabLst>
                <a:tab pos="1323975" algn="l"/>
              </a:tabLst>
            </a:pPr>
            <a:r>
              <a:rPr lang="nl-NL" sz="2400" dirty="0" smtClean="0"/>
              <a:t>Interview met Esther Knol </a:t>
            </a:r>
          </a:p>
          <a:p>
            <a:pPr lvl="1">
              <a:tabLst>
                <a:tab pos="798513" algn="l"/>
              </a:tabLst>
            </a:pPr>
            <a:r>
              <a:rPr lang="nl-NL" sz="2400" dirty="0"/>
              <a:t>	</a:t>
            </a:r>
            <a:r>
              <a:rPr lang="nl-NL" sz="2400" i="1" dirty="0" smtClean="0"/>
              <a:t>Jeugd preventie plan</a:t>
            </a:r>
          </a:p>
          <a:p>
            <a:pPr lvl="1">
              <a:tabLst>
                <a:tab pos="798513" algn="l"/>
              </a:tabLst>
            </a:pPr>
            <a:endParaRPr lang="nl-NL" sz="2400" i="1" dirty="0"/>
          </a:p>
          <a:p>
            <a:pPr>
              <a:tabLst>
                <a:tab pos="438150" algn="l"/>
              </a:tabLst>
            </a:pPr>
            <a:r>
              <a:rPr lang="nl-NL" sz="2400" dirty="0" smtClean="0"/>
              <a:t>4. </a:t>
            </a:r>
            <a:r>
              <a:rPr lang="nl-NL" sz="2400" dirty="0"/>
              <a:t>	</a:t>
            </a:r>
            <a:r>
              <a:rPr lang="nl-NL" sz="2400" dirty="0" smtClean="0"/>
              <a:t>Afsluiting</a:t>
            </a:r>
            <a:r>
              <a:rPr lang="nl-NL" sz="2400" dirty="0"/>
              <a:t> </a:t>
            </a:r>
            <a:r>
              <a:rPr lang="nl-NL" sz="2400" dirty="0" smtClean="0"/>
              <a:t>met een hapje </a:t>
            </a:r>
            <a:r>
              <a:rPr lang="nl-NL" sz="2400" dirty="0"/>
              <a:t>en drankje</a:t>
            </a:r>
          </a:p>
          <a:p>
            <a:r>
              <a:rPr lang="nl-NL" sz="2400" dirty="0"/>
              <a:t/>
            </a:r>
            <a:br>
              <a:rPr lang="nl-NL" sz="2400" dirty="0"/>
            </a:br>
            <a:endParaRPr lang="nl-NL" sz="24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46600"/>
            <a:ext cx="35052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8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364580B-B24D-4448-B898-C13F15482B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CEBB63E-FF19-493F-9618-BFFB451DF4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-2"/>
            <a:ext cx="5653278" cy="685800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S:\Netwerkshares\Afdeling Schijf\Privacybeleid\Berwerkersovereenkomsten\company_logo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260648"/>
            <a:ext cx="2160240" cy="432048"/>
          </a:xfrm>
          <a:prstGeom prst="rect">
            <a:avLst/>
          </a:prstGeom>
          <a:noFill/>
        </p:spPr>
      </p:pic>
      <p:sp>
        <p:nvSpPr>
          <p:cNvPr id="2" name="Tekstvak 1"/>
          <p:cNvSpPr txBox="1"/>
          <p:nvPr/>
        </p:nvSpPr>
        <p:spPr>
          <a:xfrm>
            <a:off x="3874981" y="1685813"/>
            <a:ext cx="47134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chemeClr val="accent6">
                    <a:lumMod val="75000"/>
                  </a:schemeClr>
                </a:solidFill>
              </a:rPr>
              <a:t>Einde</a:t>
            </a:r>
            <a:r>
              <a:rPr lang="nl-NL" sz="3200" b="1" dirty="0">
                <a:solidFill>
                  <a:schemeClr val="accent6"/>
                </a:solidFill>
              </a:rPr>
              <a:t> </a:t>
            </a:r>
          </a:p>
          <a:p>
            <a:pPr algn="ctr"/>
            <a:endParaRPr lang="nl-NL" sz="3200" b="1" dirty="0">
              <a:solidFill>
                <a:schemeClr val="accent6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6104918" y="5468496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400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4" name="Rechthoek 3"/>
          <p:cNvSpPr/>
          <p:nvPr/>
        </p:nvSpPr>
        <p:spPr>
          <a:xfrm>
            <a:off x="4051449" y="3278599"/>
            <a:ext cx="49218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Hartelijk  bedankt voor uw bijdrage!</a:t>
            </a:r>
            <a:r>
              <a:rPr lang="nl-NL" sz="2400" dirty="0">
                <a:solidFill>
                  <a:schemeClr val="accent6"/>
                </a:solidFill>
              </a:rPr>
              <a:t/>
            </a:r>
            <a:br>
              <a:rPr lang="nl-NL" sz="2400" dirty="0">
                <a:solidFill>
                  <a:schemeClr val="accent6"/>
                </a:solidFill>
              </a:rPr>
            </a:br>
            <a:endParaRPr lang="nl-NL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42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364580B-B24D-4448-B898-C13F15482B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CEBB63E-FF19-493F-9618-BFFB451DF4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-2"/>
            <a:ext cx="5653278" cy="685800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Afbeelding 4" descr="S:\Netwerkshares\Afdeling Schijf\Privacybeleid\Berwerkersovereenkomsten\company_logo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260648"/>
            <a:ext cx="2160240" cy="432048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3851920" y="275427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accent6">
                    <a:lumMod val="75000"/>
                  </a:schemeClr>
                </a:solidFill>
                <a:ea typeface="Al Bayan Plain" charset="-78"/>
                <a:cs typeface="Al Bayan Plain" charset="-78"/>
              </a:rPr>
              <a:t>Doelstelling (1)  </a:t>
            </a:r>
            <a:endParaRPr lang="nl-NL" sz="2400" b="1" dirty="0">
              <a:solidFill>
                <a:schemeClr val="accent6">
                  <a:lumMod val="75000"/>
                </a:schemeClr>
              </a:solidFill>
              <a:ea typeface="Al Bayan Plain" charset="-78"/>
              <a:cs typeface="Al Bayan Plain" charset="-78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17A4B095-90A5-48DC-9CC7-9A0033B42A59}"/>
              </a:ext>
            </a:extLst>
          </p:cNvPr>
          <p:cNvSpPr txBox="1"/>
          <p:nvPr/>
        </p:nvSpPr>
        <p:spPr>
          <a:xfrm>
            <a:off x="3580099" y="1012519"/>
            <a:ext cx="550810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T</a:t>
            </a:r>
            <a:r>
              <a:rPr lang="nl-NL" sz="2400" b="1" dirty="0" smtClean="0"/>
              <a:t>ransformatie </a:t>
            </a:r>
            <a:r>
              <a:rPr lang="nl-NL" sz="2400" b="1" dirty="0"/>
              <a:t>van de </a:t>
            </a:r>
            <a:r>
              <a:rPr lang="nl-NL" sz="2400" b="1" dirty="0" smtClean="0"/>
              <a:t>basisondersteuning</a:t>
            </a:r>
          </a:p>
          <a:p>
            <a:endParaRPr lang="nl-NL" sz="2400" dirty="0"/>
          </a:p>
          <a:p>
            <a:pPr marL="342900" lvl="0" indent="-342900">
              <a:buFont typeface="Arial" charset="0"/>
              <a:buChar char="•"/>
            </a:pPr>
            <a:r>
              <a:rPr lang="nl-NL" sz="2000" dirty="0"/>
              <a:t>Versterken organisatiekracht samenleving </a:t>
            </a:r>
          </a:p>
          <a:p>
            <a:pPr marL="342900" lvl="0" indent="-342900">
              <a:buFont typeface="Arial" charset="0"/>
              <a:buChar char="•"/>
            </a:pPr>
            <a:r>
              <a:rPr lang="nl-NL" sz="2000" dirty="0"/>
              <a:t>Bereiken en benutten (potentieel aan) vrijwilligers</a:t>
            </a:r>
          </a:p>
          <a:p>
            <a:pPr marL="342900" lvl="0" indent="-342900">
              <a:buFont typeface="Arial" charset="0"/>
              <a:buChar char="•"/>
            </a:pPr>
            <a:r>
              <a:rPr lang="nl-NL" sz="2000" dirty="0"/>
              <a:t>Komen tot preventief aanbod </a:t>
            </a:r>
            <a:r>
              <a:rPr lang="nl-NL" sz="2000" dirty="0" smtClean="0"/>
              <a:t>dat </a:t>
            </a:r>
            <a:r>
              <a:rPr lang="nl-NL" sz="2000" dirty="0"/>
              <a:t>aansluit bij de behoefte van de inwoners</a:t>
            </a:r>
          </a:p>
          <a:p>
            <a:pPr marL="342900" lvl="0" indent="-342900">
              <a:buFont typeface="Arial" charset="0"/>
              <a:buChar char="•"/>
            </a:pPr>
            <a:r>
              <a:rPr lang="nl-NL" sz="2000" dirty="0"/>
              <a:t>Aansluiten op </a:t>
            </a:r>
            <a:r>
              <a:rPr lang="nl-NL" sz="2000" dirty="0" smtClean="0"/>
              <a:t>bestaande netwerken </a:t>
            </a:r>
            <a:r>
              <a:rPr lang="nl-NL" sz="2000" dirty="0"/>
              <a:t>van sleutelfiguren in de dorpen en wijken</a:t>
            </a:r>
          </a:p>
          <a:p>
            <a:pPr marL="342900" lvl="0" indent="-342900">
              <a:buFont typeface="Arial" charset="0"/>
              <a:buChar char="•"/>
            </a:pPr>
            <a:r>
              <a:rPr lang="nl-NL" sz="2000" dirty="0"/>
              <a:t>Signaalfunctie richting eerstelijns professionals versterken </a:t>
            </a:r>
          </a:p>
          <a:p>
            <a:pPr marL="342900" lvl="0" indent="-342900">
              <a:buFont typeface="Arial" charset="0"/>
              <a:buChar char="•"/>
            </a:pPr>
            <a:r>
              <a:rPr lang="nl-NL" sz="2000" dirty="0"/>
              <a:t>Korte lijnen creëren tussen sleutelfiguren </a:t>
            </a:r>
            <a:r>
              <a:rPr lang="nl-NL" sz="2000" dirty="0">
                <a:solidFill>
                  <a:schemeClr val="bg1"/>
                </a:solidFill>
              </a:rPr>
              <a:t>en </a:t>
            </a:r>
            <a:r>
              <a:rPr lang="nl-NL" sz="2000" dirty="0"/>
              <a:t>eerstelijns </a:t>
            </a:r>
            <a:r>
              <a:rPr lang="nl-NL" sz="2000" dirty="0" smtClean="0"/>
              <a:t>professionals</a:t>
            </a:r>
          </a:p>
          <a:p>
            <a:pPr marL="342900" lvl="0" indent="-342900">
              <a:buFont typeface="Arial" charset="0"/>
              <a:buChar char="•"/>
            </a:pPr>
            <a:r>
              <a:rPr lang="nl-NL" sz="2000" dirty="0" smtClean="0"/>
              <a:t>Niet-gebonden budget </a:t>
            </a:r>
            <a:r>
              <a:rPr lang="nl-NL" sz="2000" dirty="0"/>
              <a:t>om innovatieve oplossingen te kunnen bekostigen</a:t>
            </a:r>
          </a:p>
          <a:p>
            <a:pPr marL="342900" lvl="0" indent="-342900">
              <a:buFont typeface="Arial" charset="0"/>
              <a:buChar char="•"/>
            </a:pPr>
            <a:r>
              <a:rPr lang="nl-NL" sz="2000" dirty="0"/>
              <a:t>Bekendheid bij en in verbinding met de integrale toegang tot </a:t>
            </a:r>
            <a:r>
              <a:rPr lang="nl-NL" sz="2000" dirty="0" smtClean="0"/>
              <a:t>maatwerkvoorzieningen</a:t>
            </a:r>
            <a:endParaRPr lang="nl-NL" sz="2000" dirty="0"/>
          </a:p>
        </p:txBody>
      </p:sp>
      <p:sp>
        <p:nvSpPr>
          <p:cNvPr id="6" name="Rechthoek 5"/>
          <p:cNvSpPr/>
          <p:nvPr/>
        </p:nvSpPr>
        <p:spPr>
          <a:xfrm>
            <a:off x="34174" y="2367170"/>
            <a:ext cx="342237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Versterken samen-</a:t>
            </a:r>
            <a:r>
              <a:rPr lang="nl-NL" sz="4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levingskracht</a:t>
            </a:r>
            <a:endParaRPr lang="nl-NL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4991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362" y="1508011"/>
            <a:ext cx="3971037" cy="384197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39920" r="33236" b="19306"/>
          <a:stretch/>
        </p:blipFill>
        <p:spPr>
          <a:xfrm>
            <a:off x="482600" y="2176221"/>
            <a:ext cx="3971037" cy="250555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5996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611560" y="635643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accent6">
                    <a:lumMod val="75000"/>
                  </a:schemeClr>
                </a:solidFill>
                <a:ea typeface="Al Bayan Plain" charset="-78"/>
                <a:cs typeface="Al Bayan Plain" charset="-78"/>
              </a:rPr>
              <a:t>Doelstelling (2)  </a:t>
            </a:r>
            <a:endParaRPr lang="nl-NL" sz="2400" b="1" dirty="0">
              <a:solidFill>
                <a:schemeClr val="accent6">
                  <a:lumMod val="75000"/>
                </a:schemeClr>
              </a:solidFill>
              <a:ea typeface="Al Bayan Plain" charset="-78"/>
              <a:cs typeface="Al Bayan Plain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8542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364580B-B24D-4448-B898-C13F15482B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CEBB63E-FF19-493F-9618-BFFB451DF4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-2"/>
            <a:ext cx="5653278" cy="685800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Afbeelding 4" descr="S:\Netwerkshares\Afdeling Schijf\Privacybeleid\Berwerkersovereenkomsten\company_logo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260648"/>
            <a:ext cx="2160240" cy="432048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3778246" y="260648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smtClean="0">
                <a:solidFill>
                  <a:schemeClr val="accent6">
                    <a:lumMod val="75000"/>
                  </a:schemeClr>
                </a:solidFill>
                <a:ea typeface="Al Bayan Plain" charset="-78"/>
                <a:cs typeface="Al Bayan Plain" charset="-78"/>
              </a:rPr>
              <a:t>De aanpak</a:t>
            </a:r>
            <a:endParaRPr lang="nl-NL" sz="2400" b="1" dirty="0">
              <a:solidFill>
                <a:schemeClr val="accent6">
                  <a:lumMod val="75000"/>
                </a:schemeClr>
              </a:solidFill>
              <a:ea typeface="Al Bayan Plain" charset="-78"/>
              <a:cs typeface="Al Bayan Plain" charset="-78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4"/>
          <a:srcRect t="10100" b="22700"/>
          <a:stretch/>
        </p:blipFill>
        <p:spPr>
          <a:xfrm>
            <a:off x="0" y="4196176"/>
            <a:ext cx="3490721" cy="2661824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3878482" y="1487976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dirty="0"/>
          </a:p>
          <a:p>
            <a:pPr marL="571500" indent="-571500">
              <a:buFontTx/>
              <a:buChar char="-"/>
            </a:pPr>
            <a:r>
              <a:rPr lang="nl-NL" sz="2400" dirty="0"/>
              <a:t>Gestart met kick-off</a:t>
            </a:r>
          </a:p>
          <a:p>
            <a:pPr marL="571500" indent="-571500">
              <a:buFontTx/>
              <a:buChar char="-"/>
            </a:pPr>
            <a:r>
              <a:rPr lang="nl-NL" sz="2400" dirty="0"/>
              <a:t>Analyse maatschappelijke opgave</a:t>
            </a:r>
          </a:p>
          <a:p>
            <a:pPr marL="571500" indent="-571500">
              <a:buFontTx/>
              <a:buChar char="-"/>
            </a:pPr>
            <a:r>
              <a:rPr lang="nl-NL" sz="2400" dirty="0"/>
              <a:t>Drie overlegtafels</a:t>
            </a:r>
          </a:p>
          <a:p>
            <a:pPr marL="571500" indent="-571500">
              <a:buFontTx/>
              <a:buChar char="-"/>
            </a:pPr>
            <a:r>
              <a:rPr lang="nl-NL" sz="2400" dirty="0"/>
              <a:t>Advies Westerkwartier</a:t>
            </a:r>
          </a:p>
        </p:txBody>
      </p:sp>
    </p:spTree>
    <p:extLst>
      <p:ext uri="{BB962C8B-B14F-4D97-AF65-F5344CB8AC3E}">
        <p14:creationId xmlns:p14="http://schemas.microsoft.com/office/powerpoint/2010/main" val="918457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364580B-B24D-4448-B898-C13F15482B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CEBB63E-FF19-493F-9618-BFFB451DF4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-2"/>
            <a:ext cx="5653278" cy="685800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Afbeelding 4" descr="S:\Netwerkshares\Afdeling Schijf\Privacybeleid\Berwerkersovereenkomsten\company_logo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260648"/>
            <a:ext cx="2160240" cy="432048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3878482" y="314486"/>
            <a:ext cx="5158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accent6">
                    <a:lumMod val="75000"/>
                  </a:schemeClr>
                </a:solidFill>
                <a:ea typeface="Al Bayan Plain" charset="-78"/>
                <a:cs typeface="Al Bayan Plain" charset="-78"/>
              </a:rPr>
              <a:t>Opbrengsten analyse</a:t>
            </a:r>
          </a:p>
          <a:p>
            <a:r>
              <a:rPr lang="nl-NL" sz="2400" b="1" dirty="0">
                <a:solidFill>
                  <a:schemeClr val="accent6">
                    <a:lumMod val="75000"/>
                  </a:schemeClr>
                </a:solidFill>
                <a:ea typeface="Al Bayan Plain" charset="-78"/>
                <a:cs typeface="Al Bayan Plain" charset="-78"/>
              </a:rPr>
              <a:t>m</a:t>
            </a:r>
            <a:r>
              <a:rPr lang="nl-NL" sz="2400" b="1" dirty="0" smtClean="0">
                <a:solidFill>
                  <a:schemeClr val="accent6">
                    <a:lumMod val="75000"/>
                  </a:schemeClr>
                </a:solidFill>
                <a:ea typeface="Al Bayan Plain" charset="-78"/>
                <a:cs typeface="Al Bayan Plain" charset="-78"/>
              </a:rPr>
              <a:t>aatschappelijke opgave (1)</a:t>
            </a:r>
            <a:endParaRPr lang="nl-NL" sz="2400" b="1" dirty="0">
              <a:solidFill>
                <a:schemeClr val="accent6">
                  <a:lumMod val="75000"/>
                </a:schemeClr>
              </a:solidFill>
              <a:ea typeface="Al Bayan Plain" charset="-78"/>
              <a:cs typeface="Al Bayan Plain" charset="-78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821883" y="1210977"/>
            <a:ext cx="4899290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Krachten:</a:t>
            </a:r>
          </a:p>
          <a:p>
            <a:endParaRPr lang="nl-NL" sz="2000" dirty="0"/>
          </a:p>
          <a:p>
            <a:pPr marL="285750" indent="-285750">
              <a:buFontTx/>
              <a:buChar char="-"/>
            </a:pPr>
            <a:r>
              <a:rPr lang="nl-NL" sz="2000" dirty="0" smtClean="0"/>
              <a:t>Sterk verenigingsleven (voor kinderen)</a:t>
            </a:r>
          </a:p>
          <a:p>
            <a:pPr marL="285750" indent="-285750">
              <a:buFontTx/>
              <a:buChar char="-"/>
            </a:pPr>
            <a:r>
              <a:rPr lang="nl-NL" sz="2000" dirty="0" smtClean="0"/>
              <a:t>Goede contacten met wijkagenten</a:t>
            </a:r>
          </a:p>
          <a:p>
            <a:pPr marL="285750" indent="-285750">
              <a:buFontTx/>
              <a:buChar char="-"/>
            </a:pPr>
            <a:r>
              <a:rPr lang="nl-NL" sz="2000" dirty="0" smtClean="0"/>
              <a:t>Sociale controle</a:t>
            </a:r>
          </a:p>
          <a:p>
            <a:pPr marL="285750" indent="-285750">
              <a:buFontTx/>
              <a:buChar char="-"/>
            </a:pPr>
            <a:r>
              <a:rPr lang="nl-NL" sz="2000" dirty="0" smtClean="0"/>
              <a:t>Veel vrijwilligers</a:t>
            </a:r>
          </a:p>
          <a:p>
            <a:pPr marL="285750" indent="-285750">
              <a:buFontTx/>
              <a:buChar char="-"/>
            </a:pPr>
            <a:r>
              <a:rPr lang="nl-NL" sz="2000" dirty="0" smtClean="0"/>
              <a:t>Gemeente denkt mee in initiatieven</a:t>
            </a:r>
          </a:p>
          <a:p>
            <a:pPr marL="285750" indent="-285750">
              <a:buFontTx/>
              <a:buChar char="-"/>
            </a:pPr>
            <a:r>
              <a:rPr lang="nl-NL" sz="2000" dirty="0" smtClean="0"/>
              <a:t>Veel </a:t>
            </a:r>
            <a:r>
              <a:rPr lang="nl-NL" sz="2000" dirty="0"/>
              <a:t>s</a:t>
            </a:r>
            <a:r>
              <a:rPr lang="nl-NL" sz="2000" dirty="0" smtClean="0"/>
              <a:t>portfaciliteiten en sportverenigingen</a:t>
            </a:r>
          </a:p>
          <a:p>
            <a:endParaRPr lang="nl-NL" sz="2000" dirty="0" smtClean="0"/>
          </a:p>
          <a:p>
            <a:r>
              <a:rPr lang="nl-NL" sz="2000" b="1" dirty="0" smtClean="0"/>
              <a:t>Knelpunten:</a:t>
            </a:r>
          </a:p>
          <a:p>
            <a:endParaRPr lang="nl-NL" sz="2000" dirty="0" smtClean="0"/>
          </a:p>
          <a:p>
            <a:pPr marL="285750" indent="-285750">
              <a:buFont typeface="Arial" charset="0"/>
              <a:buChar char="•"/>
            </a:pPr>
            <a:r>
              <a:rPr lang="nl-NL" sz="2000" dirty="0" smtClean="0"/>
              <a:t>Aandacht voor mantelzorgers</a:t>
            </a:r>
          </a:p>
          <a:p>
            <a:pPr marL="285750" indent="-285750">
              <a:buFont typeface="Arial" charset="0"/>
              <a:buChar char="•"/>
            </a:pPr>
            <a:r>
              <a:rPr lang="nl-NL" sz="2000" dirty="0" smtClean="0"/>
              <a:t>Aanpak armoede</a:t>
            </a:r>
          </a:p>
          <a:p>
            <a:pPr marL="285750" indent="-285750">
              <a:buFont typeface="Arial" charset="0"/>
              <a:buChar char="•"/>
            </a:pPr>
            <a:r>
              <a:rPr lang="nl-NL" sz="2000" dirty="0" smtClean="0"/>
              <a:t>Aanpak eenzaamheid</a:t>
            </a:r>
          </a:p>
          <a:p>
            <a:pPr marL="285750" indent="-285750">
              <a:buFont typeface="Arial" charset="0"/>
              <a:buChar char="•"/>
            </a:pPr>
            <a:r>
              <a:rPr lang="nl-NL" sz="2000" dirty="0" err="1" smtClean="0"/>
              <a:t>Outreachend</a:t>
            </a:r>
            <a:r>
              <a:rPr lang="nl-NL" sz="2000" dirty="0" smtClean="0"/>
              <a:t> werken voor jongeren</a:t>
            </a:r>
          </a:p>
          <a:p>
            <a:pPr marL="285750" indent="-285750">
              <a:buFont typeface="Arial" charset="0"/>
              <a:buChar char="•"/>
            </a:pPr>
            <a:r>
              <a:rPr lang="nl-NL" sz="2000" dirty="0" err="1" smtClean="0"/>
              <a:t>Z</a:t>
            </a:r>
            <a:r>
              <a:rPr lang="is-IS" sz="2000" dirty="0" smtClean="0"/>
              <a:t>ichtbaarheid</a:t>
            </a:r>
          </a:p>
          <a:p>
            <a:pPr marL="285750" indent="-285750">
              <a:buFont typeface="Arial" charset="0"/>
              <a:buChar char="•"/>
            </a:pPr>
            <a:r>
              <a:rPr lang="is-IS" sz="2000" dirty="0" smtClean="0"/>
              <a:t>Ruimte</a:t>
            </a:r>
            <a:endParaRPr lang="nl-NL" sz="2000" dirty="0" smtClean="0"/>
          </a:p>
        </p:txBody>
      </p:sp>
      <p:sp>
        <p:nvSpPr>
          <p:cNvPr id="2" name="Rechthoek 1"/>
          <p:cNvSpPr/>
          <p:nvPr/>
        </p:nvSpPr>
        <p:spPr>
          <a:xfrm>
            <a:off x="323203" y="1900888"/>
            <a:ext cx="2844316" cy="305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Zeven </a:t>
            </a:r>
            <a:r>
              <a:rPr lang="nl-NL" sz="2000" b="1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onderwerpen </a:t>
            </a:r>
            <a:endParaRPr lang="nl-NL" sz="2000" b="1" dirty="0" smtClean="0">
              <a:solidFill>
                <a:schemeClr val="bg1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solidFill>
                <a:schemeClr val="bg1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Eenzaamheid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Armoede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Leefbaarheid </a:t>
            </a:r>
            <a:r>
              <a:rPr lang="nl-NL" sz="2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van </a:t>
            </a:r>
            <a:r>
              <a:rPr lang="nl-NL" sz="2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kernen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Opvoeden/opgroeien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Lichamelijke </a:t>
            </a:r>
            <a:r>
              <a:rPr lang="nl-NL" sz="2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gezondheid </a:t>
            </a:r>
            <a:endParaRPr lang="nl-NL" sz="2000" dirty="0" smtClean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Geestelijke </a:t>
            </a:r>
            <a:r>
              <a:rPr lang="nl-NL" sz="2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gezondheid </a:t>
            </a:r>
            <a:endParaRPr lang="nl-NL" sz="2000" dirty="0" smtClean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Veiligheid</a:t>
            </a:r>
            <a:endParaRPr lang="nl-NL" sz="2000" dirty="0">
              <a:solidFill>
                <a:schemeClr val="bg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5">
            <a:extLst>
              <a:ext uri="{FF2B5EF4-FFF2-40B4-BE49-F238E27FC236}">
                <a16:creationId xmlns="" xmlns:a16="http://schemas.microsoft.com/office/drawing/2014/main" id="{F3493743-2191-46AA-BB6A-4D9B8EEF2E2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4806" y="2009842"/>
          <a:ext cx="8594389" cy="3700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878">
                  <a:extLst>
                    <a:ext uri="{9D8B030D-6E8A-4147-A177-3AD203B41FA5}">
                      <a16:colId xmlns="" xmlns:a16="http://schemas.microsoft.com/office/drawing/2014/main" val="3100109749"/>
                    </a:ext>
                  </a:extLst>
                </a:gridCol>
                <a:gridCol w="1878731">
                  <a:extLst>
                    <a:ext uri="{9D8B030D-6E8A-4147-A177-3AD203B41FA5}">
                      <a16:colId xmlns="" xmlns:a16="http://schemas.microsoft.com/office/drawing/2014/main" val="2302983854"/>
                    </a:ext>
                  </a:extLst>
                </a:gridCol>
                <a:gridCol w="1559024">
                  <a:extLst>
                    <a:ext uri="{9D8B030D-6E8A-4147-A177-3AD203B41FA5}">
                      <a16:colId xmlns="" xmlns:a16="http://schemas.microsoft.com/office/drawing/2014/main" val="2867087853"/>
                    </a:ext>
                  </a:extLst>
                </a:gridCol>
                <a:gridCol w="1718878">
                  <a:extLst>
                    <a:ext uri="{9D8B030D-6E8A-4147-A177-3AD203B41FA5}">
                      <a16:colId xmlns="" xmlns:a16="http://schemas.microsoft.com/office/drawing/2014/main" val="2092545696"/>
                    </a:ext>
                  </a:extLst>
                </a:gridCol>
                <a:gridCol w="1718878">
                  <a:extLst>
                    <a:ext uri="{9D8B030D-6E8A-4147-A177-3AD203B41FA5}">
                      <a16:colId xmlns="" xmlns:a16="http://schemas.microsoft.com/office/drawing/2014/main" val="3873552577"/>
                    </a:ext>
                  </a:extLst>
                </a:gridCol>
              </a:tblGrid>
              <a:tr h="396404">
                <a:tc>
                  <a:txBody>
                    <a:bodyPr/>
                    <a:lstStyle/>
                    <a:p>
                      <a:r>
                        <a:rPr lang="nl-NL" sz="1400" dirty="0"/>
                        <a:t>Grootegast</a:t>
                      </a:r>
                    </a:p>
                  </a:txBody>
                  <a:tcPr marL="68580" marR="68580" marT="34290" marB="34290">
                    <a:solidFill>
                      <a:srgbClr val="D70A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Leek</a:t>
                      </a:r>
                    </a:p>
                  </a:txBody>
                  <a:tcPr marL="68580" marR="68580" marT="34290" marB="34290">
                    <a:solidFill>
                      <a:srgbClr val="FDC5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Marum</a:t>
                      </a:r>
                    </a:p>
                  </a:txBody>
                  <a:tcPr marL="68580" marR="68580" marT="34290" marB="34290">
                    <a:solidFill>
                      <a:srgbClr val="CAD4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Zuidhorn</a:t>
                      </a:r>
                    </a:p>
                  </a:txBody>
                  <a:tcPr marL="68580" marR="68580" marT="34290" marB="34290">
                    <a:solidFill>
                      <a:srgbClr val="70A8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Middag-Humsterland</a:t>
                      </a:r>
                    </a:p>
                  </a:txBody>
                  <a:tcPr marL="68580" marR="68580" marT="34290" marB="34290">
                    <a:solidFill>
                      <a:srgbClr val="B61E8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1383476"/>
                  </a:ext>
                </a:extLst>
              </a:tr>
              <a:tr h="698427">
                <a:tc>
                  <a:txBody>
                    <a:bodyPr/>
                    <a:lstStyle/>
                    <a:p>
                      <a:r>
                        <a:rPr lang="nl-NL" sz="1400" dirty="0"/>
                        <a:t>Grootegast </a:t>
                      </a:r>
                      <a:r>
                        <a:rPr lang="nl-NL" sz="2400" b="1" dirty="0">
                          <a:solidFill>
                            <a:srgbClr val="D70A59"/>
                          </a:solidFill>
                        </a:rPr>
                        <a:t>36%</a:t>
                      </a:r>
                      <a:endParaRPr lang="nl-NL" sz="1400" b="1" dirty="0">
                        <a:solidFill>
                          <a:srgbClr val="D70A59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Leek               </a:t>
                      </a:r>
                      <a:r>
                        <a:rPr lang="nl-NL" sz="24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DC500"/>
                          </a:solidFill>
                        </a:rPr>
                        <a:t>38%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Marum    </a:t>
                      </a:r>
                      <a:r>
                        <a:rPr lang="nl-NL" sz="2400" b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AD401"/>
                          </a:solidFill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Zuidhorn    </a:t>
                      </a:r>
                      <a:r>
                        <a:rPr lang="nl-NL" sz="2400" b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70A8DB"/>
                          </a:solidFill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/>
                        <a:t>Middag-Humsterland </a:t>
                      </a:r>
                      <a:r>
                        <a:rPr lang="nl-NL" sz="2400" b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B61E83"/>
                          </a:solidFill>
                          <a:latin typeface="+mn-lt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4070731086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nl-NL" sz="1400" dirty="0"/>
                        <a:t>Lutjegast    </a:t>
                      </a:r>
                      <a:r>
                        <a:rPr lang="nl-NL" sz="2400" b="1" kern="1200" dirty="0">
                          <a:solidFill>
                            <a:srgbClr val="D70A59"/>
                          </a:solidFill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Zevenhuizen </a:t>
                      </a:r>
                      <a:r>
                        <a:rPr lang="nl-NL" sz="2400" b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DC500"/>
                          </a:solidFill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De Wilp   </a:t>
                      </a:r>
                      <a:r>
                        <a:rPr lang="nl-NL" sz="2400" b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AD401"/>
                          </a:solidFill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Grijpskerk  </a:t>
                      </a:r>
                      <a:r>
                        <a:rPr lang="nl-NL" sz="2400" b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70A8DB"/>
                          </a:solidFill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39689921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nl-NL" sz="1400" dirty="0"/>
                        <a:t>Opende     </a:t>
                      </a:r>
                      <a:r>
                        <a:rPr lang="nl-NL" sz="2400" b="1" kern="1200" dirty="0">
                          <a:solidFill>
                            <a:srgbClr val="D70A59"/>
                          </a:solidFill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Tolbert           </a:t>
                      </a:r>
                      <a:r>
                        <a:rPr lang="nl-NL" sz="2400" b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DC500"/>
                          </a:solidFill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Aduard       </a:t>
                      </a:r>
                      <a:r>
                        <a:rPr lang="nl-NL" sz="2400" b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70A8DB"/>
                          </a:solidFill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77349626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nl-NL" sz="1400" dirty="0"/>
                        <a:t>Oldekerk   </a:t>
                      </a:r>
                      <a:r>
                        <a:rPr lang="nl-NL" sz="2400" b="1" kern="1200" dirty="0">
                          <a:solidFill>
                            <a:srgbClr val="D70A59"/>
                          </a:solidFill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Midwolde      </a:t>
                      </a:r>
                      <a:r>
                        <a:rPr lang="nl-NL" sz="2400" b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DC500"/>
                          </a:solidFill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Noordhorn </a:t>
                      </a:r>
                      <a:r>
                        <a:rPr lang="nl-NL" sz="2400" b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70A8DB"/>
                          </a:solidFill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427070396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Lettelbert      </a:t>
                      </a:r>
                      <a:r>
                        <a:rPr lang="nl-NL" sz="2400" b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DC500"/>
                          </a:solidFill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207773967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Oostwold      </a:t>
                      </a:r>
                      <a:r>
                        <a:rPr lang="nl-NL" sz="2400" b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DC500"/>
                          </a:solidFill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388375301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Enumatil       </a:t>
                      </a:r>
                      <a:r>
                        <a:rPr lang="nl-NL" sz="2400" b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DC500"/>
                          </a:solidFill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2751477155"/>
                  </a:ext>
                </a:extLst>
              </a:tr>
            </a:tbl>
          </a:graphicData>
        </a:graphic>
      </p:graphicFrame>
      <p:sp>
        <p:nvSpPr>
          <p:cNvPr id="7" name="Tekstvak 6">
            <a:extLst>
              <a:ext uri="{FF2B5EF4-FFF2-40B4-BE49-F238E27FC236}">
                <a16:creationId xmlns="" xmlns:a16="http://schemas.microsoft.com/office/drawing/2014/main" id="{4D52CB64-F03B-4AA3-AC6F-72EE8DF33CB4}"/>
              </a:ext>
            </a:extLst>
          </p:cNvPr>
          <p:cNvSpPr txBox="1"/>
          <p:nvPr/>
        </p:nvSpPr>
        <p:spPr>
          <a:xfrm>
            <a:off x="2530648" y="1147287"/>
            <a:ext cx="3438121" cy="807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300" b="1" dirty="0"/>
              <a:t>Eenzame </a:t>
            </a:r>
            <a:r>
              <a:rPr lang="nl-NL" sz="3300" b="1" dirty="0" smtClean="0"/>
              <a:t>mensen </a:t>
            </a:r>
            <a:endParaRPr lang="nl-NL" sz="3300" b="1" dirty="0"/>
          </a:p>
          <a:p>
            <a:pPr algn="ctr"/>
            <a:r>
              <a:rPr lang="nl-NL" sz="1350" dirty="0"/>
              <a:t>(Naar schatting)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44960" y="261648"/>
            <a:ext cx="6631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accent6">
                    <a:lumMod val="75000"/>
                  </a:schemeClr>
                </a:solidFill>
                <a:ea typeface="Al Bayan Plain" charset="-78"/>
                <a:cs typeface="Al Bayan Plain" charset="-78"/>
              </a:rPr>
              <a:t>Opbrengsten analyse</a:t>
            </a:r>
            <a:r>
              <a:rPr lang="nl-NL" sz="2400" b="1" dirty="0">
                <a:solidFill>
                  <a:schemeClr val="accent6">
                    <a:lumMod val="75000"/>
                  </a:schemeClr>
                </a:solidFill>
                <a:ea typeface="Al Bayan Plain" charset="-78"/>
                <a:cs typeface="Al Bayan Plain" charset="-78"/>
              </a:rPr>
              <a:t> </a:t>
            </a:r>
            <a:r>
              <a:rPr lang="nl-NL" sz="2400" b="1" dirty="0" smtClean="0">
                <a:solidFill>
                  <a:schemeClr val="accent6">
                    <a:lumMod val="75000"/>
                  </a:schemeClr>
                </a:solidFill>
                <a:ea typeface="Al Bayan Plain" charset="-78"/>
                <a:cs typeface="Al Bayan Plain" charset="-78"/>
              </a:rPr>
              <a:t>maatschappelijke opgave (2)</a:t>
            </a:r>
            <a:endParaRPr lang="nl-NL" sz="2400" b="1" dirty="0">
              <a:solidFill>
                <a:schemeClr val="accent6">
                  <a:lumMod val="75000"/>
                </a:schemeClr>
              </a:solidFill>
              <a:ea typeface="Al Bayan Plain" charset="-78"/>
              <a:cs typeface="Al Bayan Plain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424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="" xmlns:a16="http://schemas.microsoft.com/office/drawing/2014/main" id="{54A1A98A-616D-48A9-B0DE-5186E449F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600" y="1026477"/>
            <a:ext cx="8178799" cy="480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7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364580B-B24D-4448-B898-C13F15482B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CEBB63E-FF19-493F-9618-BFFB451DF4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-2"/>
            <a:ext cx="5653278" cy="685800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Afbeelding 4" descr="S:\Netwerkshares\Afdeling Schijf\Privacybeleid\Berwerkersovereenkomsten\company_logo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260648"/>
            <a:ext cx="2160240" cy="432048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3878482" y="314486"/>
            <a:ext cx="5158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smtClean="0">
                <a:solidFill>
                  <a:schemeClr val="accent6">
                    <a:lumMod val="75000"/>
                  </a:schemeClr>
                </a:solidFill>
                <a:ea typeface="Al Bayan Plain" charset="-78"/>
                <a:cs typeface="Al Bayan Plain" charset="-78"/>
              </a:rPr>
              <a:t>Opbrengsten overlegtafels (1)</a:t>
            </a:r>
            <a:endParaRPr lang="nl-NL" sz="2400" b="1" dirty="0" smtClean="0">
              <a:solidFill>
                <a:schemeClr val="accent6">
                  <a:lumMod val="75000"/>
                </a:schemeClr>
              </a:solidFill>
              <a:ea typeface="Al Bayan Plain" charset="-78"/>
              <a:cs typeface="Al Bayan Plain" charset="-78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3551970" y="1090637"/>
            <a:ext cx="553637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/>
              <a:t>Bouwstenen </a:t>
            </a:r>
            <a:r>
              <a:rPr lang="nl-NL" sz="2400" b="1" dirty="0"/>
              <a:t>voor het versterken van de </a:t>
            </a:r>
            <a:r>
              <a:rPr lang="nl-NL" sz="2400" b="1" dirty="0" smtClean="0"/>
              <a:t>samenlevingskracht</a:t>
            </a:r>
          </a:p>
          <a:p>
            <a:endParaRPr lang="nl-NL" sz="2400" b="1" dirty="0"/>
          </a:p>
          <a:p>
            <a:pPr marL="571500" indent="-457200" fontAlgn="ctr">
              <a:buFont typeface="+mj-lt"/>
              <a:buAutoNum type="arabicPeriod"/>
            </a:pPr>
            <a:r>
              <a:rPr lang="nl-NL" sz="2400" dirty="0">
                <a:latin typeface="Al Bayan Plain" charset="-78"/>
                <a:ea typeface="Al Bayan Plain" charset="-78"/>
                <a:cs typeface="Al Bayan Plain" charset="-78"/>
              </a:rPr>
              <a:t>Versterken preventie</a:t>
            </a:r>
          </a:p>
          <a:p>
            <a:pPr marL="571500" indent="-457200" fontAlgn="ctr">
              <a:buFont typeface="+mj-lt"/>
              <a:buAutoNum type="arabicPeriod"/>
            </a:pPr>
            <a:r>
              <a:rPr lang="nl-NL" sz="2400" dirty="0">
                <a:latin typeface="Al Bayan Plain" charset="-78"/>
                <a:ea typeface="Al Bayan Plain" charset="-78"/>
                <a:cs typeface="Al Bayan Plain" charset="-78"/>
              </a:rPr>
              <a:t>Meer mogelijkheden om elkaar te ontmoeten</a:t>
            </a:r>
          </a:p>
          <a:p>
            <a:pPr marL="571500" indent="-457200" fontAlgn="ctr">
              <a:buFont typeface="+mj-lt"/>
              <a:buAutoNum type="arabicPeriod"/>
            </a:pPr>
            <a:r>
              <a:rPr lang="nl-NL" sz="2400" dirty="0">
                <a:latin typeface="Al Bayan Plain" charset="-78"/>
                <a:ea typeface="Al Bayan Plain" charset="-78"/>
                <a:cs typeface="Al Bayan Plain" charset="-78"/>
              </a:rPr>
              <a:t>Inzetten op werven en faciliteren van vrijwilligers </a:t>
            </a:r>
            <a:endParaRPr lang="nl-NL" sz="2400" dirty="0" smtClean="0">
              <a:latin typeface="Al Bayan Plain" charset="-78"/>
              <a:ea typeface="Al Bayan Plain" charset="-78"/>
              <a:cs typeface="Al Bayan Plain" charset="-78"/>
            </a:endParaRPr>
          </a:p>
          <a:p>
            <a:pPr marL="571500" indent="-457200" fontAlgn="ctr">
              <a:buFont typeface="+mj-lt"/>
              <a:buAutoNum type="arabicPeriod"/>
            </a:pPr>
            <a:r>
              <a:rPr lang="nl-NL" sz="2400" dirty="0" smtClean="0">
                <a:latin typeface="Al Bayan Plain" charset="-78"/>
                <a:ea typeface="Al Bayan Plain" charset="-78"/>
                <a:cs typeface="Al Bayan Plain" charset="-78"/>
              </a:rPr>
              <a:t>Verder </a:t>
            </a:r>
            <a:r>
              <a:rPr lang="nl-NL" sz="2400" dirty="0">
                <a:latin typeface="Al Bayan Plain" charset="-78"/>
                <a:ea typeface="Al Bayan Plain" charset="-78"/>
                <a:cs typeface="Al Bayan Plain" charset="-78"/>
              </a:rPr>
              <a:t>benutten van kracht van verenigingen</a:t>
            </a:r>
          </a:p>
          <a:p>
            <a:pPr marL="571500" indent="-457200" fontAlgn="ctr">
              <a:buFont typeface="+mj-lt"/>
              <a:buAutoNum type="arabicPeriod"/>
            </a:pPr>
            <a:r>
              <a:rPr lang="nl-NL" sz="2400" dirty="0">
                <a:latin typeface="Al Bayan Plain" charset="-78"/>
                <a:ea typeface="Al Bayan Plain" charset="-78"/>
                <a:cs typeface="Al Bayan Plain" charset="-78"/>
              </a:rPr>
              <a:t>Inrichten van structuur/platform voor vrijwilligers en verenigingen</a:t>
            </a:r>
          </a:p>
          <a:p>
            <a:pPr marL="571500" indent="-457200" fontAlgn="ctr">
              <a:buFont typeface="+mj-lt"/>
              <a:buAutoNum type="arabicPeriod"/>
            </a:pPr>
            <a:r>
              <a:rPr lang="nl-NL" sz="2400" dirty="0">
                <a:latin typeface="Al Bayan Plain" charset="-78"/>
                <a:ea typeface="Al Bayan Plain" charset="-78"/>
                <a:cs typeface="Al Bayan Plain" charset="-78"/>
              </a:rPr>
              <a:t>Intensiveren van samenwerking</a:t>
            </a:r>
          </a:p>
          <a:p>
            <a:pPr marL="571500" indent="-457200" fontAlgn="ctr">
              <a:buFont typeface="+mj-lt"/>
              <a:buAutoNum type="arabicPeriod"/>
            </a:pPr>
            <a:r>
              <a:rPr lang="nl-NL" sz="2400" dirty="0">
                <a:latin typeface="Al Bayan Plain" charset="-78"/>
                <a:ea typeface="Al Bayan Plain" charset="-78"/>
                <a:cs typeface="Al Bayan Plain" charset="-78"/>
              </a:rPr>
              <a:t>Invullen/benutten van voorzieningen</a:t>
            </a:r>
          </a:p>
          <a:p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0" y="1387141"/>
            <a:ext cx="3551970" cy="499418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sz="2100" dirty="0">
                <a:solidFill>
                  <a:schemeClr val="bg1"/>
                </a:solidFill>
                <a:ea typeface="Al Bayan Plain" charset="-78"/>
                <a:cs typeface="Al Bayan Plain" charset="-78"/>
              </a:rPr>
              <a:t>Overlegtafel 1	</a:t>
            </a:r>
            <a:r>
              <a:rPr lang="nl-NL" sz="2100" b="1" dirty="0">
                <a:solidFill>
                  <a:schemeClr val="bg1"/>
                </a:solidFill>
                <a:ea typeface="Al Bayan Plain" charset="-78"/>
                <a:cs typeface="Al Bayan Plain" charset="-78"/>
              </a:rPr>
              <a:t>WAT</a:t>
            </a:r>
          </a:p>
          <a:p>
            <a:pPr marL="0" indent="0">
              <a:buNone/>
            </a:pPr>
            <a:r>
              <a:rPr lang="nl-NL" sz="2000" dirty="0">
                <a:solidFill>
                  <a:schemeClr val="bg1"/>
                </a:solidFill>
                <a:latin typeface="Al Bayan Plain" charset="-78"/>
                <a:ea typeface="Al Bayan Plain" charset="-78"/>
                <a:cs typeface="Al Bayan Plain" charset="-78"/>
              </a:rPr>
              <a:t>Wat zijn de thema’s en onderwerpen?</a:t>
            </a:r>
          </a:p>
          <a:p>
            <a:pPr marL="0" indent="0">
              <a:buNone/>
            </a:pPr>
            <a:r>
              <a:rPr lang="nl-NL" sz="2000" dirty="0">
                <a:solidFill>
                  <a:schemeClr val="bg1"/>
                </a:solidFill>
                <a:latin typeface="Al Bayan Plain" charset="-78"/>
                <a:ea typeface="Al Bayan Plain" charset="-78"/>
                <a:cs typeface="Al Bayan Plain" charset="-78"/>
              </a:rPr>
              <a:t>Wat is de maatschappelijke opgave?</a:t>
            </a:r>
          </a:p>
          <a:p>
            <a:pPr marL="0" indent="0">
              <a:buNone/>
            </a:pPr>
            <a:endParaRPr lang="nl-NL" sz="2000" dirty="0">
              <a:solidFill>
                <a:schemeClr val="bg1"/>
              </a:solidFill>
              <a:latin typeface="Al Bayan Plain" charset="-78"/>
              <a:ea typeface="Al Bayan Plain" charset="-78"/>
              <a:cs typeface="Al Bayan Plain" charset="-78"/>
            </a:endParaRPr>
          </a:p>
          <a:p>
            <a:pPr marL="0" indent="0">
              <a:buNone/>
            </a:pPr>
            <a:r>
              <a:rPr lang="nl-NL" sz="2000" dirty="0">
                <a:solidFill>
                  <a:schemeClr val="bg1"/>
                </a:solidFill>
                <a:latin typeface="Al Bayan Plain" charset="-78"/>
                <a:ea typeface="Al Bayan Plain" charset="-78"/>
                <a:cs typeface="Al Bayan Plain" charset="-78"/>
              </a:rPr>
              <a:t>Overlegtafel 2	</a:t>
            </a:r>
            <a:r>
              <a:rPr lang="nl-NL" sz="2000" b="1" dirty="0">
                <a:solidFill>
                  <a:schemeClr val="bg1"/>
                </a:solidFill>
                <a:latin typeface="Al Bayan Plain" charset="-78"/>
                <a:ea typeface="Al Bayan Plain" charset="-78"/>
                <a:cs typeface="Al Bayan Plain" charset="-78"/>
              </a:rPr>
              <a:t>HOE</a:t>
            </a:r>
            <a:r>
              <a:rPr lang="nl-NL" sz="2000" dirty="0">
                <a:solidFill>
                  <a:schemeClr val="bg1"/>
                </a:solidFill>
                <a:latin typeface="Al Bayan Plain" charset="-78"/>
                <a:ea typeface="Al Bayan Plain" charset="-78"/>
                <a:cs typeface="Al Bayan Plain" charset="-78"/>
              </a:rPr>
              <a:t/>
            </a:r>
            <a:br>
              <a:rPr lang="nl-NL" sz="2000" dirty="0">
                <a:solidFill>
                  <a:schemeClr val="bg1"/>
                </a:solidFill>
                <a:latin typeface="Al Bayan Plain" charset="-78"/>
                <a:ea typeface="Al Bayan Plain" charset="-78"/>
                <a:cs typeface="Al Bayan Plain" charset="-78"/>
              </a:rPr>
            </a:br>
            <a:r>
              <a:rPr lang="nl-NL" sz="2000" dirty="0">
                <a:solidFill>
                  <a:schemeClr val="bg1"/>
                </a:solidFill>
                <a:latin typeface="Al Bayan Plain" charset="-78"/>
                <a:ea typeface="Al Bayan Plain" charset="-78"/>
                <a:cs typeface="Al Bayan Plain" charset="-78"/>
              </a:rPr>
              <a:t>Hoe kunnen we van de huidige situatie naar de gewenste situatie komen? </a:t>
            </a:r>
          </a:p>
          <a:p>
            <a:pPr marL="0" indent="0">
              <a:buNone/>
            </a:pPr>
            <a:endParaRPr lang="nl-NL" sz="2000" b="1" dirty="0">
              <a:solidFill>
                <a:schemeClr val="bg1"/>
              </a:solidFill>
              <a:latin typeface="Al Bayan Plain" charset="-78"/>
              <a:ea typeface="Al Bayan Plain" charset="-78"/>
              <a:cs typeface="Al Bayan Plain" charset="-78"/>
            </a:endParaRPr>
          </a:p>
          <a:p>
            <a:pPr marL="0" indent="0">
              <a:buNone/>
            </a:pPr>
            <a:r>
              <a:rPr lang="nl-NL" sz="2000" b="1" dirty="0">
                <a:solidFill>
                  <a:schemeClr val="bg1"/>
                </a:solidFill>
                <a:latin typeface="Al Bayan Plain" charset="-78"/>
                <a:ea typeface="Al Bayan Plain" charset="-78"/>
                <a:cs typeface="Al Bayan Plain" charset="-78"/>
              </a:rPr>
              <a:t>Overlegtafel 3	DOOR WIE?</a:t>
            </a:r>
          </a:p>
          <a:p>
            <a:pPr marL="0" indent="0">
              <a:buNone/>
            </a:pPr>
            <a:r>
              <a:rPr lang="nl-NL" sz="2000" dirty="0">
                <a:solidFill>
                  <a:schemeClr val="bg1"/>
                </a:solidFill>
                <a:latin typeface="Al Bayan Plain" charset="-78"/>
                <a:ea typeface="Al Bayan Plain" charset="-78"/>
                <a:cs typeface="Al Bayan Plain" charset="-78"/>
              </a:rPr>
              <a:t>Wie heeft welke rol? Wie pakt wat op?</a:t>
            </a:r>
          </a:p>
        </p:txBody>
      </p:sp>
    </p:spTree>
    <p:extLst>
      <p:ext uri="{BB962C8B-B14F-4D97-AF65-F5344CB8AC3E}">
        <p14:creationId xmlns:p14="http://schemas.microsoft.com/office/powerpoint/2010/main" val="332431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2028</TotalTime>
  <Words>1011</Words>
  <Application>Microsoft Macintosh PowerPoint</Application>
  <PresentationFormat>Diavoorstelling (4:3)</PresentationFormat>
  <Paragraphs>258</Paragraphs>
  <Slides>20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6" baseType="lpstr">
      <vt:lpstr>Al Bayan Plain</vt:lpstr>
      <vt:lpstr>Calibri</vt:lpstr>
      <vt:lpstr>Helvetica</vt:lpstr>
      <vt:lpstr>Times New Roman</vt:lpstr>
      <vt:lpstr>Arial</vt:lpstr>
      <vt:lpstr>Kantoorthema</vt:lpstr>
      <vt:lpstr> Slotbijeenkomst Samenlevingskracht   17 januari 2018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OGD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Samenlevingskracht</dc:title>
  <dc:creator>Herma Hemmen</dc:creator>
  <cp:lastModifiedBy>Herma Hemmen</cp:lastModifiedBy>
  <cp:revision>190</cp:revision>
  <cp:lastPrinted>2017-04-05T08:16:54Z</cp:lastPrinted>
  <dcterms:created xsi:type="dcterms:W3CDTF">2017-04-04T09:57:52Z</dcterms:created>
  <dcterms:modified xsi:type="dcterms:W3CDTF">2018-01-17T15:58:24Z</dcterms:modified>
</cp:coreProperties>
</file>